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68" r:id="rId4"/>
    <p:sldId id="269" r:id="rId5"/>
    <p:sldId id="258" r:id="rId6"/>
    <p:sldId id="259" r:id="rId7"/>
    <p:sldId id="260" r:id="rId8"/>
    <p:sldId id="271" r:id="rId9"/>
    <p:sldId id="270" r:id="rId10"/>
    <p:sldId id="272" r:id="rId11"/>
    <p:sldId id="261" r:id="rId12"/>
    <p:sldId id="273" r:id="rId13"/>
    <p:sldId id="262" r:id="rId14"/>
    <p:sldId id="274" r:id="rId15"/>
    <p:sldId id="263" r:id="rId16"/>
    <p:sldId id="276" r:id="rId17"/>
    <p:sldId id="264" r:id="rId18"/>
    <p:sldId id="275" r:id="rId19"/>
    <p:sldId id="26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41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448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10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365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1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580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230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478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6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704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87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293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49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663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749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60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69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73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241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30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81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19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91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52879C-7F62-40BD-8B4D-7E2EFF8D9A92}"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14/02/2019</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F052E0-6838-4B5A-A06C-06D73B2D865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1254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slide" Target="slide38.xml"/><Relationship Id="rId4" Type="http://schemas.openxmlformats.org/officeDocument/2006/relationships/slide" Target="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95400" y="-101600"/>
            <a:ext cx="9144000" cy="2387600"/>
          </a:xfrm>
        </p:spPr>
        <p:txBody>
          <a:bodyPr>
            <a:normAutofit/>
          </a:bodyPr>
          <a:lstStyle/>
          <a:p>
            <a:r>
              <a:rPr kumimoji="0" lang="it-IT" altLang="it-IT" b="0" i="0" u="none" strike="noStrike" cap="none" normalizeH="0" baseline="0" dirty="0">
                <a:ln>
                  <a:noFill/>
                </a:ln>
                <a:solidFill>
                  <a:srgbClr val="FF0000"/>
                </a:solidFill>
                <a:effectLst/>
                <a:latin typeface="Arial" panose="020B0604020202020204" pitchFamily="34" charset="0"/>
              </a:rPr>
              <a:t>Alcune piccole tecniche di autodifesa verbale</a:t>
            </a:r>
            <a:endParaRPr lang="it-IT" dirty="0"/>
          </a:p>
        </p:txBody>
      </p:sp>
      <p:sp>
        <p:nvSpPr>
          <p:cNvPr id="3" name="Sottotitolo 2"/>
          <p:cNvSpPr>
            <a:spLocks noGrp="1"/>
          </p:cNvSpPr>
          <p:nvPr>
            <p:ph type="subTitle" idx="1"/>
          </p:nvPr>
        </p:nvSpPr>
        <p:spPr>
          <a:xfrm>
            <a:off x="1058333" y="2174323"/>
            <a:ext cx="9144000" cy="1655762"/>
          </a:xfrm>
        </p:spPr>
        <p:txBody>
          <a:bodyPr/>
          <a:lstStyle/>
          <a:p>
            <a:r>
              <a:rPr lang="it-IT" dirty="0"/>
              <a:t>Docente: G. B. Rimentano </a:t>
            </a:r>
          </a:p>
        </p:txBody>
      </p:sp>
      <p:pic>
        <p:nvPicPr>
          <p:cNvPr id="4" name="Immagine 3"/>
          <p:cNvPicPr>
            <a:picLocks noChangeAspect="1"/>
          </p:cNvPicPr>
          <p:nvPr/>
        </p:nvPicPr>
        <p:blipFill>
          <a:blip r:embed="rId2"/>
          <a:stretch>
            <a:fillRect/>
          </a:stretch>
        </p:blipFill>
        <p:spPr>
          <a:xfrm>
            <a:off x="3429001" y="2776152"/>
            <a:ext cx="4174066" cy="3724074"/>
          </a:xfrm>
          <a:prstGeom prst="rect">
            <a:avLst/>
          </a:prstGeom>
        </p:spPr>
      </p:pic>
    </p:spTree>
    <p:extLst>
      <p:ext uri="{BB962C8B-B14F-4D97-AF65-F5344CB8AC3E}">
        <p14:creationId xmlns:p14="http://schemas.microsoft.com/office/powerpoint/2010/main" val="49760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b="1" dirty="0">
                <a:solidFill>
                  <a:srgbClr val="FF0000"/>
                </a:solidFill>
              </a:rPr>
              <a:t>I principali schemi di reazione dinanzi alla percezione di una </a:t>
            </a:r>
            <a:r>
              <a:rPr lang="it-IT" sz="4800" b="1" dirty="0">
                <a:solidFill>
                  <a:srgbClr val="FF0000"/>
                </a:solidFill>
              </a:rPr>
              <a:t>mina</a:t>
            </a:r>
            <a:r>
              <a:rPr lang="it-IT" b="1" dirty="0">
                <a:solidFill>
                  <a:srgbClr val="FF0000"/>
                </a:solidFill>
              </a:rPr>
              <a:t>ccia</a:t>
            </a:r>
          </a:p>
        </p:txBody>
      </p:sp>
      <p:sp>
        <p:nvSpPr>
          <p:cNvPr id="3" name="Segnaposto contenuto 2"/>
          <p:cNvSpPr>
            <a:spLocks noGrp="1"/>
          </p:cNvSpPr>
          <p:nvPr>
            <p:ph idx="1"/>
          </p:nvPr>
        </p:nvSpPr>
        <p:spPr>
          <a:xfrm>
            <a:off x="655093" y="1600201"/>
            <a:ext cx="10699844" cy="4525963"/>
          </a:xfrm>
        </p:spPr>
        <p:txBody>
          <a:bodyPr/>
          <a:lstStyle/>
          <a:p>
            <a:pPr marL="0" indent="0">
              <a:buNone/>
            </a:pPr>
            <a:endParaRPr lang="it-IT" dirty="0"/>
          </a:p>
          <a:p>
            <a:pPr lvl="1" algn="just"/>
            <a:r>
              <a:rPr lang="it-IT" sz="4000" dirty="0"/>
              <a:t>Attacco/fuga</a:t>
            </a:r>
          </a:p>
          <a:p>
            <a:pPr lvl="1" algn="just"/>
            <a:r>
              <a:rPr lang="it-IT" sz="4000" dirty="0"/>
              <a:t>Paralisi</a:t>
            </a:r>
          </a:p>
          <a:p>
            <a:pPr lvl="1" algn="just"/>
            <a:r>
              <a:rPr lang="it-IT" sz="4000" dirty="0"/>
              <a:t>Mimetismo (conformismo)</a:t>
            </a:r>
            <a:r>
              <a:rPr lang="it-IT" sz="4000" b="1" dirty="0">
                <a:solidFill>
                  <a:srgbClr val="FF0000"/>
                </a:solidFill>
              </a:rPr>
              <a:t> </a:t>
            </a:r>
          </a:p>
          <a:p>
            <a:pPr lvl="1" algn="just"/>
            <a:endParaRPr lang="it-IT" sz="4000" b="1" dirty="0">
              <a:solidFill>
                <a:srgbClr val="FF0000"/>
              </a:solidFill>
            </a:endParaRPr>
          </a:p>
        </p:txBody>
      </p:sp>
    </p:spTree>
    <p:extLst>
      <p:ext uri="{BB962C8B-B14F-4D97-AF65-F5344CB8AC3E}">
        <p14:creationId xmlns:p14="http://schemas.microsoft.com/office/powerpoint/2010/main" val="267908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55093" y="1600201"/>
            <a:ext cx="10699844" cy="4525963"/>
          </a:xfrm>
        </p:spPr>
        <p:txBody>
          <a:bodyPr/>
          <a:lstStyle/>
          <a:p>
            <a:pPr marL="0" indent="0">
              <a:buNone/>
            </a:pPr>
            <a:endParaRPr lang="it-IT" dirty="0"/>
          </a:p>
          <a:p>
            <a:pPr lvl="1" algn="just"/>
            <a:endParaRPr lang="it-IT" sz="4000" b="1" dirty="0">
              <a:solidFill>
                <a:srgbClr val="FF0000"/>
              </a:solidFill>
            </a:endParaRPr>
          </a:p>
          <a:p>
            <a:pPr marL="457200" lvl="1" indent="0" algn="ctr">
              <a:buNone/>
            </a:pPr>
            <a:r>
              <a:rPr lang="it-IT" sz="4000" b="1" dirty="0">
                <a:solidFill>
                  <a:srgbClr val="FF0000"/>
                </a:solidFill>
              </a:rPr>
              <a:t>E’ possibile andare oltre questi schemi reattivi di sopravvivenza?</a:t>
            </a:r>
            <a:endParaRPr lang="it-IT" sz="4000" dirty="0"/>
          </a:p>
        </p:txBody>
      </p:sp>
    </p:spTree>
    <p:extLst>
      <p:ext uri="{BB962C8B-B14F-4D97-AF65-F5344CB8AC3E}">
        <p14:creationId xmlns:p14="http://schemas.microsoft.com/office/powerpoint/2010/main" val="3421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81287"/>
          </a:xfrm>
        </p:spPr>
        <p:txBody>
          <a:bodyPr>
            <a:normAutofit/>
          </a:bodyPr>
          <a:lstStyle/>
          <a:p>
            <a:pPr algn="just"/>
            <a:r>
              <a:rPr lang="it-IT" sz="4000" b="1" dirty="0">
                <a:solidFill>
                  <a:srgbClr val="FF0000"/>
                </a:solidFill>
              </a:rPr>
              <a:t>Rallentare i tempi di risposta delle nostre reazioni</a:t>
            </a:r>
          </a:p>
        </p:txBody>
      </p:sp>
      <p:sp>
        <p:nvSpPr>
          <p:cNvPr id="3" name="Segnaposto contenuto 2"/>
          <p:cNvSpPr>
            <a:spLocks noGrp="1"/>
          </p:cNvSpPr>
          <p:nvPr>
            <p:ph idx="1"/>
          </p:nvPr>
        </p:nvSpPr>
        <p:spPr>
          <a:xfrm>
            <a:off x="805218" y="1337481"/>
            <a:ext cx="10548582" cy="4839482"/>
          </a:xfrm>
        </p:spPr>
        <p:txBody>
          <a:bodyPr/>
          <a:lstStyle/>
          <a:p>
            <a:pPr algn="just"/>
            <a:r>
              <a:rPr lang="it-IT" sz="3200" dirty="0"/>
              <a:t>Se vogliamo esplorare la possibilità di andare oltre schemi scontati di comportamento reattivo occorre innanzitutto </a:t>
            </a:r>
            <a:r>
              <a:rPr lang="it-IT" sz="3200" dirty="0">
                <a:solidFill>
                  <a:srgbClr val="FF0000"/>
                </a:solidFill>
              </a:rPr>
              <a:t>rallentare la mente</a:t>
            </a:r>
            <a:r>
              <a:rPr lang="it-IT" sz="3200" dirty="0"/>
              <a:t>. E’ il classico consiglio del contare fino a 10 prima di reagire.</a:t>
            </a:r>
          </a:p>
          <a:p>
            <a:pPr marL="0" indent="0" algn="just">
              <a:buNone/>
            </a:pPr>
            <a:endParaRPr lang="it-IT" sz="3200" dirty="0"/>
          </a:p>
          <a:p>
            <a:endParaRPr lang="it-IT" dirty="0"/>
          </a:p>
        </p:txBody>
      </p:sp>
    </p:spTree>
    <p:extLst>
      <p:ext uri="{BB962C8B-B14F-4D97-AF65-F5344CB8AC3E}">
        <p14:creationId xmlns:p14="http://schemas.microsoft.com/office/powerpoint/2010/main" val="7733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81287"/>
          </a:xfrm>
        </p:spPr>
        <p:txBody>
          <a:bodyPr>
            <a:normAutofit/>
          </a:bodyPr>
          <a:lstStyle/>
          <a:p>
            <a:pPr algn="just"/>
            <a:r>
              <a:rPr lang="it-IT" sz="4000" b="1" dirty="0">
                <a:solidFill>
                  <a:srgbClr val="FF0000"/>
                </a:solidFill>
              </a:rPr>
              <a:t>Rallentare i tempi di risposta delle nostre reazioni</a:t>
            </a:r>
          </a:p>
        </p:txBody>
      </p:sp>
      <p:sp>
        <p:nvSpPr>
          <p:cNvPr id="3" name="Segnaposto contenuto 2"/>
          <p:cNvSpPr>
            <a:spLocks noGrp="1"/>
          </p:cNvSpPr>
          <p:nvPr>
            <p:ph idx="1"/>
          </p:nvPr>
        </p:nvSpPr>
        <p:spPr>
          <a:xfrm>
            <a:off x="805218" y="1337481"/>
            <a:ext cx="10548582" cy="4839482"/>
          </a:xfrm>
        </p:spPr>
        <p:txBody>
          <a:bodyPr/>
          <a:lstStyle/>
          <a:p>
            <a:pPr algn="just"/>
            <a:r>
              <a:rPr lang="it-IT" sz="3200" dirty="0" smtClean="0"/>
              <a:t>Risposte </a:t>
            </a:r>
            <a:r>
              <a:rPr lang="it-IT" sz="3200" dirty="0"/>
              <a:t>veloci che hanno rappresentato </a:t>
            </a:r>
            <a:r>
              <a:rPr lang="it-IT" sz="3200" dirty="0">
                <a:solidFill>
                  <a:srgbClr val="FF0000"/>
                </a:solidFill>
              </a:rPr>
              <a:t>un vantaggio evolutivo in passato, possono ritorcersi contro di noi </a:t>
            </a:r>
            <a:r>
              <a:rPr lang="it-IT" sz="3200" dirty="0"/>
              <a:t>e farci ripetere schemi comportamentali anziché crearne, generarne di nuovi.</a:t>
            </a:r>
          </a:p>
          <a:p>
            <a:endParaRPr lang="it-IT" dirty="0"/>
          </a:p>
        </p:txBody>
      </p:sp>
    </p:spTree>
    <p:extLst>
      <p:ext uri="{BB962C8B-B14F-4D97-AF65-F5344CB8AC3E}">
        <p14:creationId xmlns:p14="http://schemas.microsoft.com/office/powerpoint/2010/main" val="262438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solidFill>
                  <a:srgbClr val="FF0000"/>
                </a:solidFill>
              </a:rPr>
              <a:t>E’ una questione di mappe mentali</a:t>
            </a:r>
          </a:p>
        </p:txBody>
      </p:sp>
      <p:sp>
        <p:nvSpPr>
          <p:cNvPr id="3" name="Segnaposto contenuto 2"/>
          <p:cNvSpPr>
            <a:spLocks noGrp="1"/>
          </p:cNvSpPr>
          <p:nvPr>
            <p:ph idx="1"/>
          </p:nvPr>
        </p:nvSpPr>
        <p:spPr/>
        <p:txBody>
          <a:bodyPr/>
          <a:lstStyle/>
          <a:p>
            <a:pPr marL="0" indent="0" algn="just">
              <a:buNone/>
            </a:pPr>
            <a:r>
              <a:rPr lang="it-IT" dirty="0"/>
              <a:t>Ogni nostra </a:t>
            </a:r>
            <a:r>
              <a:rPr lang="it-IT" dirty="0">
                <a:solidFill>
                  <a:srgbClr val="FF0000"/>
                </a:solidFill>
              </a:rPr>
              <a:t>percezione viene interpretata e valutata dalla mente</a:t>
            </a:r>
            <a:r>
              <a:rPr lang="it-IT" dirty="0"/>
              <a:t>. Noi sentiamo qualcosa attraverso l’udito, l’olfatto, il gusto e il tatto, ma è solo la ragione a fornircene un significato. </a:t>
            </a:r>
            <a:endParaRPr lang="it-IT" dirty="0" smtClean="0"/>
          </a:p>
        </p:txBody>
      </p:sp>
    </p:spTree>
    <p:extLst>
      <p:ext uri="{BB962C8B-B14F-4D97-AF65-F5344CB8AC3E}">
        <p14:creationId xmlns:p14="http://schemas.microsoft.com/office/powerpoint/2010/main" val="30030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solidFill>
                  <a:srgbClr val="FF0000"/>
                </a:solidFill>
              </a:rPr>
              <a:t>E’ una questione di mappe mentali</a:t>
            </a:r>
          </a:p>
        </p:txBody>
      </p:sp>
      <p:sp>
        <p:nvSpPr>
          <p:cNvPr id="3" name="Segnaposto contenuto 2"/>
          <p:cNvSpPr>
            <a:spLocks noGrp="1"/>
          </p:cNvSpPr>
          <p:nvPr>
            <p:ph idx="1"/>
          </p:nvPr>
        </p:nvSpPr>
        <p:spPr/>
        <p:txBody>
          <a:bodyPr/>
          <a:lstStyle/>
          <a:p>
            <a:pPr marL="0" indent="0" algn="just">
              <a:buNone/>
            </a:pPr>
            <a:r>
              <a:rPr lang="it-IT" dirty="0" smtClean="0">
                <a:solidFill>
                  <a:srgbClr val="FF0000"/>
                </a:solidFill>
              </a:rPr>
              <a:t>Il </a:t>
            </a:r>
            <a:r>
              <a:rPr lang="it-IT" dirty="0">
                <a:solidFill>
                  <a:srgbClr val="FF0000"/>
                </a:solidFill>
              </a:rPr>
              <a:t>mondo là fuori, fondamentalmente, è neutro</a:t>
            </a:r>
            <a:r>
              <a:rPr lang="it-IT" dirty="0"/>
              <a:t>. Sono i nostri pensieri a darcene un </a:t>
            </a:r>
            <a:r>
              <a:rPr lang="it-IT" dirty="0"/>
              <a:t>significato </a:t>
            </a:r>
            <a:r>
              <a:rPr lang="it-IT" dirty="0" smtClean="0"/>
              <a:t>(interessante</a:t>
            </a:r>
            <a:r>
              <a:rPr lang="it-IT" dirty="0"/>
              <a:t>, </a:t>
            </a:r>
            <a:r>
              <a:rPr lang="it-IT" dirty="0" smtClean="0"/>
              <a:t>bello, </a:t>
            </a:r>
            <a:r>
              <a:rPr lang="it-IT" dirty="0"/>
              <a:t>brutto, </a:t>
            </a:r>
            <a:r>
              <a:rPr lang="it-IT" dirty="0" smtClean="0"/>
              <a:t>piacevole, deprimente ecc.). </a:t>
            </a:r>
            <a:r>
              <a:rPr lang="it-IT" dirty="0">
                <a:solidFill>
                  <a:srgbClr val="FF0000"/>
                </a:solidFill>
              </a:rPr>
              <a:t>Filtriamo tutto ciò che osserviamo attraverso la ragione, che a sua volta si rifà sempre alle esperienze precedenti</a:t>
            </a:r>
            <a:r>
              <a:rPr lang="it-IT" dirty="0"/>
              <a:t>. E’ una questione di </a:t>
            </a:r>
            <a:r>
              <a:rPr lang="it-IT" dirty="0">
                <a:solidFill>
                  <a:srgbClr val="FF0000"/>
                </a:solidFill>
              </a:rPr>
              <a:t>mappe mentali</a:t>
            </a:r>
            <a:r>
              <a:rPr lang="it-IT" dirty="0"/>
              <a:t>.</a:t>
            </a:r>
          </a:p>
          <a:p>
            <a:endParaRPr lang="it-IT" dirty="0"/>
          </a:p>
        </p:txBody>
      </p:sp>
    </p:spTree>
    <p:extLst>
      <p:ext uri="{BB962C8B-B14F-4D97-AF65-F5344CB8AC3E}">
        <p14:creationId xmlns:p14="http://schemas.microsoft.com/office/powerpoint/2010/main" val="251979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26696"/>
          </a:xfrm>
        </p:spPr>
        <p:txBody>
          <a:bodyPr/>
          <a:lstStyle/>
          <a:p>
            <a:r>
              <a:rPr lang="it-IT" b="1" dirty="0">
                <a:solidFill>
                  <a:srgbClr val="FF0000"/>
                </a:solidFill>
              </a:rPr>
              <a:t>Responsabilità emotiva</a:t>
            </a:r>
          </a:p>
        </p:txBody>
      </p:sp>
      <p:sp>
        <p:nvSpPr>
          <p:cNvPr id="3" name="Segnaposto contenuto 2"/>
          <p:cNvSpPr>
            <a:spLocks noGrp="1"/>
          </p:cNvSpPr>
          <p:nvPr>
            <p:ph idx="1"/>
          </p:nvPr>
        </p:nvSpPr>
        <p:spPr>
          <a:xfrm>
            <a:off x="791570" y="1132764"/>
            <a:ext cx="10562229" cy="5044199"/>
          </a:xfrm>
        </p:spPr>
        <p:txBody>
          <a:bodyPr>
            <a:normAutofit/>
          </a:bodyPr>
          <a:lstStyle/>
          <a:p>
            <a:pPr algn="just"/>
            <a:endParaRPr lang="it-IT" sz="3200" dirty="0" smtClean="0"/>
          </a:p>
          <a:p>
            <a:pPr marL="0" indent="0" algn="just">
              <a:buNone/>
            </a:pPr>
            <a:r>
              <a:rPr lang="it-IT" sz="3200" dirty="0" smtClean="0"/>
              <a:t>Rabbia</a:t>
            </a:r>
            <a:r>
              <a:rPr lang="it-IT" sz="3200" dirty="0"/>
              <a:t>, paure, invidia, gelosia, delusione e amarezza: nessuno può provocarci tali stati d’animo dall’esterno. </a:t>
            </a:r>
            <a:r>
              <a:rPr lang="it-IT" sz="3200" dirty="0">
                <a:solidFill>
                  <a:srgbClr val="FF0000"/>
                </a:solidFill>
              </a:rPr>
              <a:t>Nessuno può farci arrabbiare, se non noi stessi</a:t>
            </a:r>
            <a:r>
              <a:rPr lang="it-IT" sz="3200" dirty="0"/>
              <a:t>. Ma può farlo anche quello che pensate di una determinata persona.</a:t>
            </a:r>
          </a:p>
          <a:p>
            <a:pPr marL="0" indent="0" algn="just">
              <a:buNone/>
            </a:pPr>
            <a:endParaRPr lang="it-IT" sz="3200" dirty="0"/>
          </a:p>
          <a:p>
            <a:pPr marL="0" indent="0" algn="just">
              <a:buNone/>
            </a:pPr>
            <a:endParaRPr lang="it-IT" dirty="0"/>
          </a:p>
        </p:txBody>
      </p:sp>
    </p:spTree>
    <p:extLst>
      <p:ext uri="{BB962C8B-B14F-4D97-AF65-F5344CB8AC3E}">
        <p14:creationId xmlns:p14="http://schemas.microsoft.com/office/powerpoint/2010/main" val="53714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26696"/>
          </a:xfrm>
        </p:spPr>
        <p:txBody>
          <a:bodyPr/>
          <a:lstStyle/>
          <a:p>
            <a:r>
              <a:rPr lang="it-IT" b="1" dirty="0">
                <a:solidFill>
                  <a:srgbClr val="FF0000"/>
                </a:solidFill>
              </a:rPr>
              <a:t>Responsabilità emotiva</a:t>
            </a:r>
          </a:p>
        </p:txBody>
      </p:sp>
      <p:sp>
        <p:nvSpPr>
          <p:cNvPr id="3" name="Segnaposto contenuto 2"/>
          <p:cNvSpPr>
            <a:spLocks noGrp="1"/>
          </p:cNvSpPr>
          <p:nvPr>
            <p:ph idx="1"/>
          </p:nvPr>
        </p:nvSpPr>
        <p:spPr>
          <a:xfrm>
            <a:off x="791570" y="1132764"/>
            <a:ext cx="10562229" cy="5044199"/>
          </a:xfrm>
        </p:spPr>
        <p:txBody>
          <a:bodyPr>
            <a:normAutofit/>
          </a:bodyPr>
          <a:lstStyle/>
          <a:p>
            <a:pPr marL="0" indent="0" algn="just">
              <a:buNone/>
            </a:pPr>
            <a:endParaRPr lang="it-IT" sz="3200" dirty="0"/>
          </a:p>
          <a:p>
            <a:pPr marL="0" indent="0" algn="just">
              <a:buNone/>
            </a:pPr>
            <a:r>
              <a:rPr lang="it-IT" sz="3200" dirty="0">
                <a:solidFill>
                  <a:srgbClr val="FF0000"/>
                </a:solidFill>
              </a:rPr>
              <a:t>Nessuno può criticarci, a meno che non lo facciamo noi stessi con i nostri pensieri</a:t>
            </a:r>
            <a:r>
              <a:rPr lang="it-IT" sz="3200" dirty="0"/>
              <a:t>. Le parole che ci rivolge un’altra persona non sono altro che i suoi pensieri. Probabilmente l’altro crede a ciò che sta dicendo, ma non per questo siamo obbligati a farlo anche voi. </a:t>
            </a:r>
            <a:r>
              <a:rPr lang="it-IT" sz="3200" dirty="0">
                <a:solidFill>
                  <a:srgbClr val="FF0000"/>
                </a:solidFill>
              </a:rPr>
              <a:t>Né siamo obbligati a credere ai nostri stessi pensieri.</a:t>
            </a:r>
          </a:p>
          <a:p>
            <a:pPr marL="0" indent="0" algn="just">
              <a:buNone/>
            </a:pPr>
            <a:endParaRPr lang="it-IT" dirty="0"/>
          </a:p>
        </p:txBody>
      </p:sp>
    </p:spTree>
    <p:extLst>
      <p:ext uri="{BB962C8B-B14F-4D97-AF65-F5344CB8AC3E}">
        <p14:creationId xmlns:p14="http://schemas.microsoft.com/office/powerpoint/2010/main" val="80283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FF0000"/>
                </a:solidFill>
              </a:rPr>
              <a:t>Emozioni, pensieri e reazioni in circolo</a:t>
            </a:r>
          </a:p>
        </p:txBody>
      </p:sp>
      <p:sp>
        <p:nvSpPr>
          <p:cNvPr id="3" name="Segnaposto contenuto 2"/>
          <p:cNvSpPr>
            <a:spLocks noGrp="1"/>
          </p:cNvSpPr>
          <p:nvPr>
            <p:ph sz="half" idx="1"/>
          </p:nvPr>
        </p:nvSpPr>
        <p:spPr/>
        <p:txBody>
          <a:bodyPr>
            <a:normAutofit/>
          </a:bodyPr>
          <a:lstStyle/>
          <a:p>
            <a:pPr marL="0" indent="0" algn="just">
              <a:buNone/>
            </a:pPr>
            <a:r>
              <a:rPr lang="it-IT" sz="3600" dirty="0"/>
              <a:t>                   </a:t>
            </a:r>
          </a:p>
          <a:p>
            <a:pPr marL="0" indent="0" algn="just">
              <a:buNone/>
            </a:pPr>
            <a:endParaRPr lang="it-IT" sz="3600" dirty="0"/>
          </a:p>
          <a:p>
            <a:pPr marL="0" indent="0" algn="just">
              <a:buNone/>
            </a:pPr>
            <a:endParaRPr lang="it-IT" sz="3600" dirty="0"/>
          </a:p>
          <a:p>
            <a:pPr marL="0" indent="0" algn="just">
              <a:buNone/>
            </a:pPr>
            <a:endParaRPr lang="it-IT" sz="3600" dirty="0"/>
          </a:p>
          <a:p>
            <a:pPr marL="0" indent="0" algn="just">
              <a:buNone/>
            </a:pPr>
            <a:endParaRPr lang="it-IT" dirty="0"/>
          </a:p>
        </p:txBody>
      </p:sp>
      <p:sp>
        <p:nvSpPr>
          <p:cNvPr id="4" name="Segnaposto contenuto 3"/>
          <p:cNvSpPr>
            <a:spLocks noGrp="1"/>
          </p:cNvSpPr>
          <p:nvPr>
            <p:ph sz="half" idx="2"/>
          </p:nvPr>
        </p:nvSpPr>
        <p:spPr>
          <a:xfrm>
            <a:off x="5622878" y="1533649"/>
            <a:ext cx="6100549" cy="4908094"/>
          </a:xfrm>
        </p:spPr>
        <p:txBody>
          <a:bodyPr>
            <a:normAutofit/>
          </a:bodyPr>
          <a:lstStyle/>
          <a:p>
            <a:pPr marL="0" indent="0" algn="just">
              <a:buNone/>
            </a:pPr>
            <a:r>
              <a:rPr lang="it-IT" dirty="0"/>
              <a:t>«Purtroppo molte volte utilizziamo le nostre sensazioni ed emozioni a conferma di quanto pensiamo. </a:t>
            </a:r>
            <a:r>
              <a:rPr lang="it-IT" dirty="0">
                <a:solidFill>
                  <a:srgbClr val="FF0000"/>
                </a:solidFill>
              </a:rPr>
              <a:t>La logica è più o meno questa: mi sento ferito, per cui un’offesa deve pur esserci stata! In caso contrario, non mi sentirei così</a:t>
            </a:r>
            <a:r>
              <a:rPr lang="it-IT" dirty="0"/>
              <a:t>».</a:t>
            </a:r>
          </a:p>
          <a:p>
            <a:pPr marL="0" indent="0" algn="just">
              <a:buNone/>
            </a:pPr>
            <a:r>
              <a:rPr lang="it-IT" sz="1800" dirty="0"/>
              <a:t>(</a:t>
            </a:r>
            <a:r>
              <a:rPr lang="it-IT" sz="1800" i="1" dirty="0"/>
              <a:t>B. </a:t>
            </a:r>
            <a:r>
              <a:rPr lang="it-IT" sz="1800" i="1" dirty="0" err="1"/>
              <a:t>Berckhan</a:t>
            </a:r>
            <a:r>
              <a:rPr lang="it-IT" sz="1800" i="1" dirty="0"/>
              <a:t>, Piccolo manuale di autodifesa verbale: Per affrontare con sicurezza offese e provocazioni</a:t>
            </a:r>
            <a:r>
              <a:rPr lang="it-IT" sz="1800" dirty="0"/>
              <a:t>, tr.it Feltrinelli, Milano 2014)</a:t>
            </a:r>
          </a:p>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25" y="1533649"/>
            <a:ext cx="2291126" cy="286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227" y="1533649"/>
            <a:ext cx="18669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magine 6">
            <a:extLst>
              <a:ext uri="{FF2B5EF4-FFF2-40B4-BE49-F238E27FC236}">
                <a16:creationId xmlns:a16="http://schemas.microsoft.com/office/drawing/2014/main" id="{3D4F9B99-0DC2-49F6-A38E-91EC82047F66}"/>
              </a:ext>
            </a:extLst>
          </p:cNvPr>
          <p:cNvPicPr/>
          <p:nvPr/>
        </p:nvPicPr>
        <p:blipFill rotWithShape="1">
          <a:blip r:embed="rId4"/>
          <a:srcRect l="7331" t="10311" r="7611"/>
          <a:stretch/>
        </p:blipFill>
        <p:spPr bwMode="auto">
          <a:xfrm>
            <a:off x="264539" y="1451406"/>
            <a:ext cx="5315401" cy="4627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972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95400" y="-101600"/>
            <a:ext cx="9144000" cy="2387600"/>
          </a:xfrm>
        </p:spPr>
        <p:txBody>
          <a:bodyPr>
            <a:normAutofit/>
          </a:bodyPr>
          <a:lstStyle/>
          <a:p>
            <a:r>
              <a:rPr kumimoji="0" lang="it-IT" altLang="it-IT" b="0" i="0" u="none" strike="noStrike" cap="none" normalizeH="0" baseline="0" dirty="0">
                <a:ln>
                  <a:noFill/>
                </a:ln>
                <a:solidFill>
                  <a:srgbClr val="FF0000"/>
                </a:solidFill>
                <a:effectLst/>
                <a:latin typeface="Arial" panose="020B0604020202020204" pitchFamily="34" charset="0"/>
              </a:rPr>
              <a:t>Alcune piccole tecniche di autodifesa verbale</a:t>
            </a:r>
            <a:endParaRPr lang="it-IT" dirty="0"/>
          </a:p>
        </p:txBody>
      </p:sp>
      <p:sp>
        <p:nvSpPr>
          <p:cNvPr id="3" name="Sottotitolo 2"/>
          <p:cNvSpPr>
            <a:spLocks noGrp="1"/>
          </p:cNvSpPr>
          <p:nvPr>
            <p:ph type="subTitle" idx="1"/>
          </p:nvPr>
        </p:nvSpPr>
        <p:spPr>
          <a:xfrm>
            <a:off x="1058333" y="2174323"/>
            <a:ext cx="9144000" cy="1655762"/>
          </a:xfrm>
        </p:spPr>
        <p:txBody>
          <a:bodyPr/>
          <a:lstStyle/>
          <a:p>
            <a:r>
              <a:rPr lang="it-IT" dirty="0"/>
              <a:t>Docente: G. B. Rimentano </a:t>
            </a:r>
          </a:p>
        </p:txBody>
      </p:sp>
      <p:pic>
        <p:nvPicPr>
          <p:cNvPr id="4" name="Immagine 3"/>
          <p:cNvPicPr>
            <a:picLocks noChangeAspect="1"/>
          </p:cNvPicPr>
          <p:nvPr/>
        </p:nvPicPr>
        <p:blipFill>
          <a:blip r:embed="rId2"/>
          <a:stretch>
            <a:fillRect/>
          </a:stretch>
        </p:blipFill>
        <p:spPr>
          <a:xfrm>
            <a:off x="3429001" y="2776152"/>
            <a:ext cx="4174066" cy="3724074"/>
          </a:xfrm>
          <a:prstGeom prst="rect">
            <a:avLst/>
          </a:prstGeom>
        </p:spPr>
      </p:pic>
    </p:spTree>
    <p:extLst>
      <p:ext uri="{BB962C8B-B14F-4D97-AF65-F5344CB8AC3E}">
        <p14:creationId xmlns:p14="http://schemas.microsoft.com/office/powerpoint/2010/main" val="36205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82638" y="1037230"/>
            <a:ext cx="10371161" cy="5139733"/>
          </a:xfrm>
        </p:spPr>
        <p:txBody>
          <a:bodyPr>
            <a:normAutofit/>
          </a:bodyPr>
          <a:lstStyle/>
          <a:p>
            <a:pPr marL="0" indent="0" algn="ctr">
              <a:buNone/>
            </a:pPr>
            <a:endParaRPr lang="it-IT" sz="4000" dirty="0" smtClean="0">
              <a:solidFill>
                <a:srgbClr val="FF0000"/>
              </a:solidFill>
            </a:endParaRPr>
          </a:p>
          <a:p>
            <a:pPr marL="0" indent="0" algn="ctr">
              <a:buNone/>
            </a:pPr>
            <a:endParaRPr lang="it-IT" sz="4000" dirty="0">
              <a:solidFill>
                <a:srgbClr val="FF0000"/>
              </a:solidFill>
            </a:endParaRPr>
          </a:p>
          <a:p>
            <a:pPr marL="0" indent="0" algn="ctr">
              <a:buNone/>
            </a:pPr>
            <a:r>
              <a:rPr lang="it-IT" sz="4000" dirty="0" smtClean="0">
                <a:solidFill>
                  <a:srgbClr val="FF0000"/>
                </a:solidFill>
              </a:rPr>
              <a:t>Quali </a:t>
            </a:r>
            <a:r>
              <a:rPr lang="it-IT" sz="4000" dirty="0">
                <a:solidFill>
                  <a:srgbClr val="FF0000"/>
                </a:solidFill>
              </a:rPr>
              <a:t>parole o frasi  ti offendono di più nel corso di una conversazione dal vivo o di una chat?</a:t>
            </a:r>
          </a:p>
          <a:p>
            <a:pPr marL="0" indent="0" algn="ctr">
              <a:buNone/>
            </a:pPr>
            <a:r>
              <a:rPr lang="it-IT" dirty="0">
                <a:solidFill>
                  <a:srgbClr val="FF0000"/>
                </a:solidFill>
              </a:rPr>
              <a:t>(brainstorming)</a:t>
            </a:r>
          </a:p>
          <a:p>
            <a:pPr marL="0" indent="0" algn="ctr">
              <a:buNone/>
            </a:pPr>
            <a:endParaRPr lang="it-IT" dirty="0">
              <a:solidFill>
                <a:srgbClr val="FF0000"/>
              </a:solidFill>
            </a:endParaRPr>
          </a:p>
          <a:p>
            <a:pPr marL="0" indent="0" algn="just">
              <a:buNone/>
            </a:pPr>
            <a:endParaRPr lang="it-IT" dirty="0"/>
          </a:p>
        </p:txBody>
      </p:sp>
      <p:sp>
        <p:nvSpPr>
          <p:cNvPr id="4" name="Rettangolo 3"/>
          <p:cNvSpPr/>
          <p:nvPr/>
        </p:nvSpPr>
        <p:spPr>
          <a:xfrm>
            <a:off x="1637731" y="250811"/>
            <a:ext cx="8407021" cy="584775"/>
          </a:xfrm>
          <a:prstGeom prst="rect">
            <a:avLst/>
          </a:prstGeom>
        </p:spPr>
        <p:txBody>
          <a:bodyPr wrap="square">
            <a:spAutoFit/>
          </a:bodyPr>
          <a:lstStyle/>
          <a:p>
            <a:pPr algn="ctr"/>
            <a:r>
              <a:rPr lang="it-IT" sz="3200" b="1" dirty="0">
                <a:solidFill>
                  <a:srgbClr val="FF0000"/>
                </a:solidFill>
              </a:rPr>
              <a:t>Dibattito introduttivo</a:t>
            </a:r>
            <a:endParaRPr lang="it-IT" sz="2000" b="1" dirty="0"/>
          </a:p>
        </p:txBody>
      </p:sp>
    </p:spTree>
    <p:extLst>
      <p:ext uri="{BB962C8B-B14F-4D97-AF65-F5344CB8AC3E}">
        <p14:creationId xmlns:p14="http://schemas.microsoft.com/office/powerpoint/2010/main" val="89605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82638" y="1037230"/>
            <a:ext cx="10371161" cy="5139733"/>
          </a:xfrm>
        </p:spPr>
        <p:txBody>
          <a:bodyPr>
            <a:normAutofit/>
          </a:bodyPr>
          <a:lstStyle/>
          <a:p>
            <a:pPr marL="0" indent="0" algn="ctr">
              <a:buNone/>
            </a:pPr>
            <a:endParaRPr lang="it-IT" sz="4000" dirty="0" smtClean="0">
              <a:solidFill>
                <a:srgbClr val="FF0000"/>
              </a:solidFill>
            </a:endParaRPr>
          </a:p>
          <a:p>
            <a:pPr marL="0" indent="0" algn="ctr">
              <a:buNone/>
            </a:pPr>
            <a:endParaRPr lang="it-IT" sz="4000" dirty="0">
              <a:solidFill>
                <a:srgbClr val="FF0000"/>
              </a:solidFill>
            </a:endParaRPr>
          </a:p>
          <a:p>
            <a:pPr marL="0" indent="0" algn="ctr">
              <a:buNone/>
            </a:pPr>
            <a:r>
              <a:rPr lang="it-IT" sz="4000" dirty="0" smtClean="0">
                <a:solidFill>
                  <a:srgbClr val="FF0000"/>
                </a:solidFill>
              </a:rPr>
              <a:t>Quali </a:t>
            </a:r>
            <a:r>
              <a:rPr lang="it-IT" sz="4000" dirty="0">
                <a:solidFill>
                  <a:srgbClr val="FF0000"/>
                </a:solidFill>
              </a:rPr>
              <a:t>parole o frasi  ti offendono di più nel corso di una conversazione dal vivo o di una chat?</a:t>
            </a:r>
          </a:p>
          <a:p>
            <a:pPr marL="0" indent="0" algn="ctr">
              <a:buNone/>
            </a:pPr>
            <a:r>
              <a:rPr lang="it-IT" dirty="0">
                <a:solidFill>
                  <a:srgbClr val="FF0000"/>
                </a:solidFill>
              </a:rPr>
              <a:t>(brainstorming)</a:t>
            </a:r>
          </a:p>
          <a:p>
            <a:pPr marL="0" indent="0" algn="ctr">
              <a:buNone/>
            </a:pPr>
            <a:endParaRPr lang="it-IT" dirty="0">
              <a:solidFill>
                <a:srgbClr val="FF0000"/>
              </a:solidFill>
            </a:endParaRPr>
          </a:p>
          <a:p>
            <a:pPr marL="0" indent="0" algn="just">
              <a:buNone/>
            </a:pPr>
            <a:endParaRPr lang="it-IT" dirty="0"/>
          </a:p>
        </p:txBody>
      </p:sp>
      <p:sp>
        <p:nvSpPr>
          <p:cNvPr id="4" name="Rettangolo 3"/>
          <p:cNvSpPr/>
          <p:nvPr/>
        </p:nvSpPr>
        <p:spPr>
          <a:xfrm>
            <a:off x="1637731" y="250811"/>
            <a:ext cx="8407021" cy="584775"/>
          </a:xfrm>
          <a:prstGeom prst="rect">
            <a:avLst/>
          </a:prstGeom>
        </p:spPr>
        <p:txBody>
          <a:bodyPr wrap="square">
            <a:spAutoFit/>
          </a:bodyPr>
          <a:lstStyle/>
          <a:p>
            <a:pPr algn="ctr"/>
            <a:r>
              <a:rPr lang="it-IT" sz="3200" b="1" dirty="0">
                <a:solidFill>
                  <a:srgbClr val="FF0000"/>
                </a:solidFill>
              </a:rPr>
              <a:t>Dibattito introduttivo</a:t>
            </a:r>
            <a:endParaRPr lang="it-IT" sz="2000" b="1" dirty="0"/>
          </a:p>
        </p:txBody>
      </p:sp>
    </p:spTree>
    <p:extLst>
      <p:ext uri="{BB962C8B-B14F-4D97-AF65-F5344CB8AC3E}">
        <p14:creationId xmlns:p14="http://schemas.microsoft.com/office/powerpoint/2010/main" val="352301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82638" y="1037230"/>
            <a:ext cx="10371161" cy="5139733"/>
          </a:xfrm>
        </p:spPr>
        <p:txBody>
          <a:bodyPr>
            <a:normAutofit/>
          </a:bodyPr>
          <a:lstStyle/>
          <a:p>
            <a:pPr marL="0" indent="0" algn="ctr">
              <a:buNone/>
            </a:pPr>
            <a:endParaRPr lang="it-IT" sz="3200" b="1" dirty="0" smtClean="0">
              <a:solidFill>
                <a:srgbClr val="FF0000"/>
              </a:solidFill>
            </a:endParaRPr>
          </a:p>
          <a:p>
            <a:pPr marL="0" indent="0" algn="ctr">
              <a:buNone/>
            </a:pPr>
            <a:r>
              <a:rPr lang="it-IT" sz="3200" b="1" dirty="0" smtClean="0">
                <a:solidFill>
                  <a:srgbClr val="FF0000"/>
                </a:solidFill>
              </a:rPr>
              <a:t>Pensa </a:t>
            </a:r>
            <a:r>
              <a:rPr lang="it-IT" sz="3200" b="1" dirty="0">
                <a:solidFill>
                  <a:srgbClr val="FF0000"/>
                </a:solidFill>
              </a:rPr>
              <a:t>a commenti o critiche negative</a:t>
            </a:r>
          </a:p>
          <a:p>
            <a:pPr algn="just"/>
            <a:r>
              <a:rPr lang="it-IT" dirty="0"/>
              <a:t>Secondo te, risulta più offensiva una critica rivolta alla propria </a:t>
            </a:r>
            <a:r>
              <a:rPr lang="it-IT" dirty="0">
                <a:solidFill>
                  <a:srgbClr val="FF0000"/>
                </a:solidFill>
              </a:rPr>
              <a:t>identità</a:t>
            </a:r>
            <a:r>
              <a:rPr lang="it-IT" dirty="0"/>
              <a:t> («Tu sei…») o una critica rivolta ad un proprio </a:t>
            </a:r>
            <a:r>
              <a:rPr lang="it-IT" dirty="0" smtClean="0">
                <a:solidFill>
                  <a:srgbClr val="FF0000"/>
                </a:solidFill>
              </a:rPr>
              <a:t>comportamento </a:t>
            </a:r>
            <a:r>
              <a:rPr lang="it-IT" dirty="0" smtClean="0"/>
              <a:t>(«Quando tu ti comporti così…»)? </a:t>
            </a:r>
            <a:r>
              <a:rPr lang="it-IT" dirty="0"/>
              <a:t>E’ possibile distinguere tra ciò che siamo e ciò che facciamo?</a:t>
            </a:r>
          </a:p>
          <a:p>
            <a:pPr algn="just"/>
            <a:r>
              <a:rPr lang="it-IT" dirty="0"/>
              <a:t>Come ti </a:t>
            </a:r>
            <a:r>
              <a:rPr lang="it-IT" dirty="0">
                <a:solidFill>
                  <a:srgbClr val="FF0000"/>
                </a:solidFill>
              </a:rPr>
              <a:t>senti</a:t>
            </a:r>
            <a:r>
              <a:rPr lang="it-IT" dirty="0"/>
              <a:t>, cosa </a:t>
            </a:r>
            <a:r>
              <a:rPr lang="it-IT" dirty="0">
                <a:solidFill>
                  <a:srgbClr val="FF0000"/>
                </a:solidFill>
              </a:rPr>
              <a:t>pensi</a:t>
            </a:r>
            <a:r>
              <a:rPr lang="it-IT" dirty="0"/>
              <a:t>, come ti </a:t>
            </a:r>
            <a:r>
              <a:rPr lang="it-IT" dirty="0">
                <a:solidFill>
                  <a:srgbClr val="FF0000"/>
                </a:solidFill>
              </a:rPr>
              <a:t>comporti</a:t>
            </a:r>
            <a:r>
              <a:rPr lang="it-IT" dirty="0"/>
              <a:t> se ritieni di ricevere un attacco verbale?</a:t>
            </a:r>
          </a:p>
          <a:p>
            <a:pPr marL="0" indent="0" algn="just">
              <a:buNone/>
            </a:pPr>
            <a:endParaRPr lang="it-IT" dirty="0"/>
          </a:p>
        </p:txBody>
      </p:sp>
      <p:sp>
        <p:nvSpPr>
          <p:cNvPr id="4" name="Rettangolo 3"/>
          <p:cNvSpPr/>
          <p:nvPr/>
        </p:nvSpPr>
        <p:spPr>
          <a:xfrm>
            <a:off x="1637731" y="250811"/>
            <a:ext cx="8407021" cy="584775"/>
          </a:xfrm>
          <a:prstGeom prst="rect">
            <a:avLst/>
          </a:prstGeom>
        </p:spPr>
        <p:txBody>
          <a:bodyPr wrap="square">
            <a:spAutoFit/>
          </a:bodyPr>
          <a:lstStyle/>
          <a:p>
            <a:pPr algn="ctr"/>
            <a:r>
              <a:rPr lang="it-IT" sz="3200" dirty="0">
                <a:solidFill>
                  <a:srgbClr val="FF0000"/>
                </a:solidFill>
              </a:rPr>
              <a:t>Ripresa e breve dibattito</a:t>
            </a:r>
            <a:endParaRPr lang="it-IT" sz="3200" dirty="0">
              <a:solidFill>
                <a:srgbClr val="FF0000"/>
              </a:solidFill>
            </a:endParaRPr>
          </a:p>
        </p:txBody>
      </p:sp>
    </p:spTree>
    <p:extLst>
      <p:ext uri="{BB962C8B-B14F-4D97-AF65-F5344CB8AC3E}">
        <p14:creationId xmlns:p14="http://schemas.microsoft.com/office/powerpoint/2010/main" val="292230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805218" y="1771033"/>
            <a:ext cx="10515600" cy="4351338"/>
          </a:xfrm>
        </p:spPr>
        <p:txBody>
          <a:bodyPr>
            <a:normAutofit/>
          </a:bodyPr>
          <a:lstStyle/>
          <a:p>
            <a:pPr marL="0" indent="0" algn="ctr">
              <a:buNone/>
            </a:pPr>
            <a:r>
              <a:rPr lang="it-IT" sz="3600" b="1" dirty="0">
                <a:solidFill>
                  <a:srgbClr val="FF0000"/>
                </a:solidFill>
              </a:rPr>
              <a:t>1.</a:t>
            </a:r>
          </a:p>
          <a:p>
            <a:pPr marL="0" indent="0" algn="ctr">
              <a:buNone/>
            </a:pPr>
            <a:r>
              <a:rPr lang="it-IT" sz="3600" b="1" dirty="0">
                <a:solidFill>
                  <a:srgbClr val="FF0000"/>
                </a:solidFill>
              </a:rPr>
              <a:t>Accertarsi che si tratti davvero di un attacco verbale</a:t>
            </a:r>
          </a:p>
        </p:txBody>
      </p:sp>
    </p:spTree>
    <p:extLst>
      <p:ext uri="{BB962C8B-B14F-4D97-AF65-F5344CB8AC3E}">
        <p14:creationId xmlns:p14="http://schemas.microsoft.com/office/powerpoint/2010/main" val="119735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1334" y="130220"/>
            <a:ext cx="9747620" cy="6488944"/>
          </a:xfrm>
          <a:prstGeom prst="rect">
            <a:avLst/>
          </a:prstGeom>
        </p:spPr>
      </p:pic>
      <p:sp>
        <p:nvSpPr>
          <p:cNvPr id="6" name="Fumetto 3 5"/>
          <p:cNvSpPr/>
          <p:nvPr/>
        </p:nvSpPr>
        <p:spPr>
          <a:xfrm>
            <a:off x="7815735" y="864143"/>
            <a:ext cx="1907694" cy="1080120"/>
          </a:xfrm>
          <a:prstGeom prst="wedgeEllipseCallout">
            <a:avLst>
              <a:gd name="adj1" fmla="val -33580"/>
              <a:gd name="adj2" fmla="val 680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sellaDiTesto 6"/>
          <p:cNvSpPr txBox="1"/>
          <p:nvPr/>
        </p:nvSpPr>
        <p:spPr>
          <a:xfrm>
            <a:off x="7978011" y="1180946"/>
            <a:ext cx="158314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Stupido!</a:t>
            </a:r>
          </a:p>
        </p:txBody>
      </p:sp>
      <p:sp>
        <p:nvSpPr>
          <p:cNvPr id="8" name="Fumetto 4 7"/>
          <p:cNvSpPr/>
          <p:nvPr/>
        </p:nvSpPr>
        <p:spPr>
          <a:xfrm>
            <a:off x="2377762" y="130220"/>
            <a:ext cx="2442949" cy="1597339"/>
          </a:xfrm>
          <a:prstGeom prst="cloudCallout">
            <a:avLst>
              <a:gd name="adj1" fmla="val 51884"/>
              <a:gd name="adj2" fmla="val 581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umetto 3 8"/>
          <p:cNvSpPr/>
          <p:nvPr/>
        </p:nvSpPr>
        <p:spPr>
          <a:xfrm>
            <a:off x="5325677" y="130220"/>
            <a:ext cx="2327781" cy="1016332"/>
          </a:xfrm>
          <a:prstGeom prst="wedgeEllipseCallout">
            <a:avLst>
              <a:gd name="adj1" fmla="val -13347"/>
              <a:gd name="adj2" fmla="val 8399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umetto 4 9"/>
          <p:cNvSpPr/>
          <p:nvPr/>
        </p:nvSpPr>
        <p:spPr>
          <a:xfrm>
            <a:off x="9459485" y="1548274"/>
            <a:ext cx="2324610" cy="1910459"/>
          </a:xfrm>
          <a:prstGeom prst="cloudCallout">
            <a:avLst>
              <a:gd name="adj1" fmla="val -70266"/>
              <a:gd name="adj2" fmla="val 343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sellaDiTesto 10"/>
          <p:cNvSpPr txBox="1"/>
          <p:nvPr/>
        </p:nvSpPr>
        <p:spPr>
          <a:xfrm>
            <a:off x="5752588" y="374049"/>
            <a:ext cx="14739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Ma io…</a:t>
            </a:r>
          </a:p>
        </p:txBody>
      </p:sp>
      <p:sp>
        <p:nvSpPr>
          <p:cNvPr id="12" name="CasellaDiTesto 11"/>
          <p:cNvSpPr txBox="1"/>
          <p:nvPr/>
        </p:nvSpPr>
        <p:spPr>
          <a:xfrm>
            <a:off x="9861347" y="2041838"/>
            <a:ext cx="15208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Ma è o ci fa?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Cosa aspetta a baciarmi?</a:t>
            </a:r>
          </a:p>
        </p:txBody>
      </p:sp>
      <p:sp>
        <p:nvSpPr>
          <p:cNvPr id="13" name="CasellaDiTesto 12"/>
          <p:cNvSpPr txBox="1"/>
          <p:nvPr/>
        </p:nvSpPr>
        <p:spPr>
          <a:xfrm>
            <a:off x="2811078" y="573206"/>
            <a:ext cx="15763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Così mi offende. Forse  non vuole baciarmi…</a:t>
            </a:r>
          </a:p>
        </p:txBody>
      </p:sp>
    </p:spTree>
    <p:extLst>
      <p:ext uri="{BB962C8B-B14F-4D97-AF65-F5344CB8AC3E}">
        <p14:creationId xmlns:p14="http://schemas.microsoft.com/office/powerpoint/2010/main" val="80098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13298"/>
          </a:xfrm>
        </p:spPr>
        <p:txBody>
          <a:bodyPr>
            <a:normAutofit fontScale="90000"/>
          </a:bodyPr>
          <a:lstStyle/>
          <a:p>
            <a:pPr algn="just"/>
            <a:r>
              <a:rPr lang="it-IT" sz="4000" b="1" dirty="0">
                <a:solidFill>
                  <a:srgbClr val="FF0000"/>
                </a:solidFill>
              </a:rPr>
              <a:t>Come fai a sapere che hai ricevuto un attacco verbale?</a:t>
            </a:r>
          </a:p>
        </p:txBody>
      </p:sp>
      <p:sp>
        <p:nvSpPr>
          <p:cNvPr id="3" name="Segnaposto contenuto 2"/>
          <p:cNvSpPr>
            <a:spLocks noGrp="1"/>
          </p:cNvSpPr>
          <p:nvPr>
            <p:ph idx="1"/>
          </p:nvPr>
        </p:nvSpPr>
        <p:spPr>
          <a:xfrm>
            <a:off x="736979" y="1173706"/>
            <a:ext cx="10616821" cy="5431809"/>
          </a:xfrm>
        </p:spPr>
        <p:txBody>
          <a:bodyPr>
            <a:normAutofit/>
          </a:bodyPr>
          <a:lstStyle/>
          <a:p>
            <a:pPr marL="0" indent="0" algn="just">
              <a:buNone/>
            </a:pPr>
            <a:endParaRPr lang="it-IT" dirty="0" smtClean="0"/>
          </a:p>
          <a:p>
            <a:pPr marL="0" indent="0" algn="just">
              <a:buNone/>
            </a:pPr>
            <a:endParaRPr lang="it-IT" dirty="0"/>
          </a:p>
          <a:p>
            <a:pPr marL="0" indent="0" algn="ctr">
              <a:buNone/>
            </a:pPr>
            <a:r>
              <a:rPr lang="it-IT" sz="3200" dirty="0" smtClean="0"/>
              <a:t>Sicuri</a:t>
            </a:r>
            <a:r>
              <a:rPr lang="it-IT" sz="3200" dirty="0"/>
              <a:t>? Come facciamo a sapere di essere stati attaccati verbalmente da un altro? </a:t>
            </a:r>
            <a:r>
              <a:rPr lang="it-IT" sz="3200" dirty="0" smtClean="0"/>
              <a:t>Era davvero un’offesa? </a:t>
            </a:r>
          </a:p>
          <a:p>
            <a:pPr marL="0" indent="0" algn="ctr">
              <a:buNone/>
            </a:pPr>
            <a:r>
              <a:rPr lang="it-IT" sz="3200" dirty="0" smtClean="0">
                <a:solidFill>
                  <a:srgbClr val="FF0000"/>
                </a:solidFill>
              </a:rPr>
              <a:t>Cos’ha </a:t>
            </a:r>
            <a:r>
              <a:rPr lang="it-IT" sz="3200" dirty="0">
                <a:solidFill>
                  <a:srgbClr val="FF0000"/>
                </a:solidFill>
              </a:rPr>
              <a:t>spinto l’altro a usare quelle parole? </a:t>
            </a:r>
            <a:r>
              <a:rPr lang="it-IT" sz="3200" dirty="0"/>
              <a:t>Perché lui o lei sta facendo un’osservazione del genere? </a:t>
            </a:r>
          </a:p>
          <a:p>
            <a:pPr marL="0" indent="0" algn="just">
              <a:buNone/>
            </a:pPr>
            <a:endParaRPr lang="it-IT" dirty="0"/>
          </a:p>
          <a:p>
            <a:pPr marL="0" indent="0" algn="just">
              <a:buNone/>
            </a:pPr>
            <a:endParaRPr lang="it-IT" dirty="0"/>
          </a:p>
        </p:txBody>
      </p:sp>
    </p:spTree>
    <p:extLst>
      <p:ext uri="{BB962C8B-B14F-4D97-AF65-F5344CB8AC3E}">
        <p14:creationId xmlns:p14="http://schemas.microsoft.com/office/powerpoint/2010/main" val="334019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13298"/>
          </a:xfrm>
        </p:spPr>
        <p:txBody>
          <a:bodyPr>
            <a:normAutofit fontScale="90000"/>
          </a:bodyPr>
          <a:lstStyle/>
          <a:p>
            <a:pPr algn="just"/>
            <a:r>
              <a:rPr lang="it-IT" sz="4000" b="1" dirty="0">
                <a:solidFill>
                  <a:srgbClr val="FF0000"/>
                </a:solidFill>
              </a:rPr>
              <a:t>Come fai a sapere che hai ricevuto un attacco verbale?</a:t>
            </a:r>
          </a:p>
        </p:txBody>
      </p:sp>
      <p:sp>
        <p:nvSpPr>
          <p:cNvPr id="3" name="Segnaposto contenuto 2"/>
          <p:cNvSpPr>
            <a:spLocks noGrp="1"/>
          </p:cNvSpPr>
          <p:nvPr>
            <p:ph idx="1"/>
          </p:nvPr>
        </p:nvSpPr>
        <p:spPr>
          <a:xfrm>
            <a:off x="736979" y="1173706"/>
            <a:ext cx="10616821" cy="5431809"/>
          </a:xfrm>
        </p:spPr>
        <p:txBody>
          <a:bodyPr>
            <a:normAutofit/>
          </a:bodyPr>
          <a:lstStyle/>
          <a:p>
            <a:pPr marL="0" indent="0" algn="just">
              <a:buNone/>
            </a:pPr>
            <a:endParaRPr lang="it-IT" dirty="0" smtClean="0"/>
          </a:p>
          <a:p>
            <a:pPr marL="0" indent="0" algn="just">
              <a:buNone/>
            </a:pPr>
            <a:endParaRPr lang="it-IT" dirty="0"/>
          </a:p>
          <a:p>
            <a:pPr marL="0" indent="0" algn="ctr">
              <a:buNone/>
            </a:pPr>
            <a:r>
              <a:rPr lang="it-IT" sz="3200" dirty="0" smtClean="0"/>
              <a:t>L’</a:t>
            </a:r>
            <a:r>
              <a:rPr lang="it-IT" sz="3200" dirty="0" smtClean="0">
                <a:solidFill>
                  <a:srgbClr val="FF0000"/>
                </a:solidFill>
              </a:rPr>
              <a:t>immagine </a:t>
            </a:r>
            <a:r>
              <a:rPr lang="it-IT" sz="3200" dirty="0">
                <a:solidFill>
                  <a:srgbClr val="FF0000"/>
                </a:solidFill>
              </a:rPr>
              <a:t>che ci facciamo di noi stessi </a:t>
            </a:r>
            <a:r>
              <a:rPr lang="it-IT" sz="3200" dirty="0"/>
              <a:t>non sempre coincide col modo in cui gli altri ci vedono.</a:t>
            </a:r>
          </a:p>
          <a:p>
            <a:pPr marL="0" indent="0" algn="just">
              <a:buNone/>
            </a:pPr>
            <a:endParaRPr lang="it-IT" dirty="0"/>
          </a:p>
        </p:txBody>
      </p:sp>
    </p:spTree>
    <p:extLst>
      <p:ext uri="{BB962C8B-B14F-4D97-AF65-F5344CB8AC3E}">
        <p14:creationId xmlns:p14="http://schemas.microsoft.com/office/powerpoint/2010/main" val="195898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13298"/>
          </a:xfrm>
        </p:spPr>
        <p:txBody>
          <a:bodyPr>
            <a:normAutofit fontScale="90000"/>
          </a:bodyPr>
          <a:lstStyle/>
          <a:p>
            <a:pPr algn="just"/>
            <a:r>
              <a:rPr lang="it-IT" sz="4000" b="1" dirty="0">
                <a:solidFill>
                  <a:srgbClr val="FF0000"/>
                </a:solidFill>
              </a:rPr>
              <a:t>Come fai a sapere che hai ricevuto un attacco verbale?</a:t>
            </a:r>
          </a:p>
        </p:txBody>
      </p:sp>
      <p:sp>
        <p:nvSpPr>
          <p:cNvPr id="3" name="Segnaposto contenuto 2"/>
          <p:cNvSpPr>
            <a:spLocks noGrp="1"/>
          </p:cNvSpPr>
          <p:nvPr>
            <p:ph idx="1"/>
          </p:nvPr>
        </p:nvSpPr>
        <p:spPr>
          <a:xfrm>
            <a:off x="736979" y="1173706"/>
            <a:ext cx="10616821" cy="5431809"/>
          </a:xfrm>
        </p:spPr>
        <p:txBody>
          <a:bodyPr>
            <a:normAutofit/>
          </a:bodyPr>
          <a:lstStyle/>
          <a:p>
            <a:pPr marL="0" indent="0" algn="just">
              <a:buNone/>
            </a:pPr>
            <a:endParaRPr lang="it-IT" dirty="0" smtClean="0"/>
          </a:p>
          <a:p>
            <a:pPr marL="0" indent="0" algn="just">
              <a:buNone/>
            </a:pPr>
            <a:endParaRPr lang="it-IT" dirty="0"/>
          </a:p>
          <a:p>
            <a:pPr marL="0" indent="0" algn="ctr">
              <a:buNone/>
            </a:pPr>
            <a:r>
              <a:rPr lang="it-IT" sz="3200" dirty="0"/>
              <a:t>Anche le nostre parole e le parole dell’altro rinviano a </a:t>
            </a:r>
            <a:endParaRPr lang="it-IT" sz="3200" dirty="0" smtClean="0"/>
          </a:p>
          <a:p>
            <a:pPr marL="0" indent="0" algn="ctr">
              <a:buNone/>
            </a:pPr>
            <a:r>
              <a:rPr lang="it-IT" sz="3200" dirty="0" smtClean="0">
                <a:solidFill>
                  <a:srgbClr val="FF0000"/>
                </a:solidFill>
              </a:rPr>
              <a:t>modelli </a:t>
            </a:r>
            <a:r>
              <a:rPr lang="it-IT" sz="3200" dirty="0">
                <a:solidFill>
                  <a:srgbClr val="FF0000"/>
                </a:solidFill>
              </a:rPr>
              <a:t>mentali diversi per ognuno di noi </a:t>
            </a:r>
          </a:p>
          <a:p>
            <a:pPr marL="0" indent="0" algn="just">
              <a:buNone/>
            </a:pPr>
            <a:endParaRPr lang="it-IT" dirty="0"/>
          </a:p>
          <a:p>
            <a:pPr marL="0" indent="0" algn="just">
              <a:buNone/>
            </a:pPr>
            <a:endParaRPr lang="it-IT" dirty="0"/>
          </a:p>
        </p:txBody>
      </p:sp>
    </p:spTree>
    <p:extLst>
      <p:ext uri="{BB962C8B-B14F-4D97-AF65-F5344CB8AC3E}">
        <p14:creationId xmlns:p14="http://schemas.microsoft.com/office/powerpoint/2010/main" val="384873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13298"/>
          </a:xfrm>
        </p:spPr>
        <p:txBody>
          <a:bodyPr>
            <a:normAutofit fontScale="90000"/>
          </a:bodyPr>
          <a:lstStyle/>
          <a:p>
            <a:pPr algn="just"/>
            <a:r>
              <a:rPr lang="it-IT" sz="4000" b="1" dirty="0">
                <a:solidFill>
                  <a:srgbClr val="FF0000"/>
                </a:solidFill>
              </a:rPr>
              <a:t>Come fai a sapere che hai ricevuto un attacco verbale?</a:t>
            </a:r>
          </a:p>
        </p:txBody>
      </p:sp>
      <p:sp>
        <p:nvSpPr>
          <p:cNvPr id="3" name="Segnaposto contenuto 2"/>
          <p:cNvSpPr>
            <a:spLocks noGrp="1"/>
          </p:cNvSpPr>
          <p:nvPr>
            <p:ph idx="1"/>
          </p:nvPr>
        </p:nvSpPr>
        <p:spPr>
          <a:xfrm>
            <a:off x="736979" y="1173706"/>
            <a:ext cx="10616821" cy="5431809"/>
          </a:xfrm>
        </p:spPr>
        <p:txBody>
          <a:bodyPr>
            <a:normAutofit/>
          </a:bodyPr>
          <a:lstStyle/>
          <a:p>
            <a:pPr marL="0" indent="0" algn="just">
              <a:buNone/>
            </a:pPr>
            <a:endParaRPr lang="it-IT" dirty="0" smtClean="0"/>
          </a:p>
          <a:p>
            <a:pPr marL="0" indent="0" algn="just">
              <a:buNone/>
            </a:pPr>
            <a:endParaRPr lang="it-IT" dirty="0"/>
          </a:p>
          <a:p>
            <a:pPr marL="0" indent="0" algn="ctr">
              <a:buNone/>
            </a:pPr>
            <a:r>
              <a:rPr lang="it-IT" sz="3200" dirty="0"/>
              <a:t>Occorre tener conto della mappatura interna delle parole e assumersi la </a:t>
            </a:r>
            <a:r>
              <a:rPr lang="it-IT" sz="3200" dirty="0">
                <a:solidFill>
                  <a:srgbClr val="FF0000"/>
                </a:solidFill>
              </a:rPr>
              <a:t>responsabilità etica della comunicazione con l’altro</a:t>
            </a:r>
          </a:p>
          <a:p>
            <a:pPr marL="0" indent="0" algn="just">
              <a:buNone/>
            </a:pPr>
            <a:endParaRPr lang="it-IT" dirty="0"/>
          </a:p>
        </p:txBody>
      </p:sp>
    </p:spTree>
    <p:extLst>
      <p:ext uri="{BB962C8B-B14F-4D97-AF65-F5344CB8AC3E}">
        <p14:creationId xmlns:p14="http://schemas.microsoft.com/office/powerpoint/2010/main" val="114176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b="1" dirty="0">
                <a:solidFill>
                  <a:srgbClr val="FF0000"/>
                </a:solidFill>
              </a:rPr>
              <a:t>I principali schemi di reazione dinanzi alla percezione di una </a:t>
            </a:r>
            <a:r>
              <a:rPr lang="it-IT" sz="4800" b="1" dirty="0">
                <a:solidFill>
                  <a:srgbClr val="FF0000"/>
                </a:solidFill>
              </a:rPr>
              <a:t>mina</a:t>
            </a:r>
            <a:r>
              <a:rPr lang="it-IT" b="1" dirty="0">
                <a:solidFill>
                  <a:srgbClr val="FF0000"/>
                </a:solidFill>
              </a:rPr>
              <a:t>ccia</a:t>
            </a:r>
          </a:p>
        </p:txBody>
      </p:sp>
      <p:sp>
        <p:nvSpPr>
          <p:cNvPr id="3" name="Segnaposto contenuto 2"/>
          <p:cNvSpPr>
            <a:spLocks noGrp="1"/>
          </p:cNvSpPr>
          <p:nvPr>
            <p:ph idx="1"/>
          </p:nvPr>
        </p:nvSpPr>
        <p:spPr>
          <a:xfrm>
            <a:off x="655093" y="1600201"/>
            <a:ext cx="10699844" cy="4525963"/>
          </a:xfrm>
        </p:spPr>
        <p:txBody>
          <a:bodyPr/>
          <a:lstStyle/>
          <a:p>
            <a:pPr marL="0" indent="0">
              <a:buNone/>
            </a:pPr>
            <a:endParaRPr lang="it-IT" dirty="0"/>
          </a:p>
          <a:p>
            <a:pPr lvl="1" algn="just"/>
            <a:r>
              <a:rPr lang="it-IT" sz="4000" dirty="0"/>
              <a:t>Attacco/fuga</a:t>
            </a:r>
          </a:p>
          <a:p>
            <a:pPr lvl="1" algn="just"/>
            <a:r>
              <a:rPr lang="it-IT" sz="4000" dirty="0"/>
              <a:t>Paralisi</a:t>
            </a:r>
          </a:p>
          <a:p>
            <a:pPr lvl="1" algn="just"/>
            <a:r>
              <a:rPr lang="it-IT" sz="4000" dirty="0"/>
              <a:t>Mimetismo (conformismo)</a:t>
            </a:r>
            <a:r>
              <a:rPr lang="it-IT" sz="4000" b="1" dirty="0">
                <a:solidFill>
                  <a:srgbClr val="FF0000"/>
                </a:solidFill>
              </a:rPr>
              <a:t> </a:t>
            </a:r>
          </a:p>
          <a:p>
            <a:pPr lvl="1" algn="just"/>
            <a:endParaRPr lang="it-IT" sz="4000" b="1" dirty="0">
              <a:solidFill>
                <a:srgbClr val="FF0000"/>
              </a:solidFill>
            </a:endParaRPr>
          </a:p>
        </p:txBody>
      </p:sp>
    </p:spTree>
    <p:extLst>
      <p:ext uri="{BB962C8B-B14F-4D97-AF65-F5344CB8AC3E}">
        <p14:creationId xmlns:p14="http://schemas.microsoft.com/office/powerpoint/2010/main" val="173330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55093" y="1600201"/>
            <a:ext cx="10699844" cy="4525963"/>
          </a:xfrm>
        </p:spPr>
        <p:txBody>
          <a:bodyPr/>
          <a:lstStyle/>
          <a:p>
            <a:pPr marL="0" indent="0">
              <a:buNone/>
            </a:pPr>
            <a:endParaRPr lang="it-IT" dirty="0"/>
          </a:p>
          <a:p>
            <a:pPr lvl="1" algn="just"/>
            <a:endParaRPr lang="it-IT" sz="4000" b="1" dirty="0">
              <a:solidFill>
                <a:srgbClr val="FF0000"/>
              </a:solidFill>
            </a:endParaRPr>
          </a:p>
          <a:p>
            <a:pPr marL="457200" lvl="1" indent="0" algn="ctr">
              <a:buNone/>
            </a:pPr>
            <a:r>
              <a:rPr lang="it-IT" sz="4000" b="1" dirty="0">
                <a:solidFill>
                  <a:srgbClr val="FF0000"/>
                </a:solidFill>
              </a:rPr>
              <a:t>E’ possibile andare oltre questi schemi reattivi di sopravvivenza?</a:t>
            </a:r>
            <a:endParaRPr lang="it-IT" sz="4000" dirty="0"/>
          </a:p>
        </p:txBody>
      </p:sp>
    </p:spTree>
    <p:extLst>
      <p:ext uri="{BB962C8B-B14F-4D97-AF65-F5344CB8AC3E}">
        <p14:creationId xmlns:p14="http://schemas.microsoft.com/office/powerpoint/2010/main" val="266509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82638" y="1037230"/>
            <a:ext cx="10371161" cy="5139733"/>
          </a:xfrm>
        </p:spPr>
        <p:txBody>
          <a:bodyPr>
            <a:normAutofit/>
          </a:bodyPr>
          <a:lstStyle/>
          <a:p>
            <a:pPr marL="0" indent="0" algn="ctr">
              <a:buNone/>
            </a:pPr>
            <a:endParaRPr lang="it-IT" sz="3200" b="1" dirty="0" smtClean="0">
              <a:solidFill>
                <a:srgbClr val="FF0000"/>
              </a:solidFill>
            </a:endParaRPr>
          </a:p>
          <a:p>
            <a:pPr marL="0" indent="0" algn="ctr">
              <a:buNone/>
            </a:pPr>
            <a:r>
              <a:rPr lang="it-IT" sz="3200" b="1" dirty="0" smtClean="0">
                <a:solidFill>
                  <a:srgbClr val="FF0000"/>
                </a:solidFill>
              </a:rPr>
              <a:t>Pensa </a:t>
            </a:r>
            <a:r>
              <a:rPr lang="it-IT" sz="3200" b="1" dirty="0">
                <a:solidFill>
                  <a:srgbClr val="FF0000"/>
                </a:solidFill>
              </a:rPr>
              <a:t>a commenti o critiche negative</a:t>
            </a:r>
          </a:p>
          <a:p>
            <a:pPr algn="just"/>
            <a:r>
              <a:rPr lang="it-IT" dirty="0"/>
              <a:t>Secondo te, risulta più offensiva una critica rivolta alla propria </a:t>
            </a:r>
            <a:r>
              <a:rPr lang="it-IT" dirty="0">
                <a:solidFill>
                  <a:srgbClr val="FF0000"/>
                </a:solidFill>
              </a:rPr>
              <a:t>identità</a:t>
            </a:r>
            <a:r>
              <a:rPr lang="it-IT" dirty="0"/>
              <a:t> («Tu sei…») o una critica rivolta ad un proprio </a:t>
            </a:r>
            <a:r>
              <a:rPr lang="it-IT" dirty="0" smtClean="0">
                <a:solidFill>
                  <a:srgbClr val="FF0000"/>
                </a:solidFill>
              </a:rPr>
              <a:t>comportamento </a:t>
            </a:r>
            <a:r>
              <a:rPr lang="it-IT" dirty="0" smtClean="0"/>
              <a:t>(«Quando tu ti comporti così…»)? </a:t>
            </a:r>
            <a:r>
              <a:rPr lang="it-IT" dirty="0"/>
              <a:t>E’ possibile distinguere tra ciò che siamo e ciò che facciamo?</a:t>
            </a:r>
          </a:p>
          <a:p>
            <a:pPr algn="just"/>
            <a:r>
              <a:rPr lang="it-IT" dirty="0"/>
              <a:t>Come ti </a:t>
            </a:r>
            <a:r>
              <a:rPr lang="it-IT" dirty="0">
                <a:solidFill>
                  <a:srgbClr val="FF0000"/>
                </a:solidFill>
              </a:rPr>
              <a:t>senti</a:t>
            </a:r>
            <a:r>
              <a:rPr lang="it-IT" dirty="0"/>
              <a:t>, cosa </a:t>
            </a:r>
            <a:r>
              <a:rPr lang="it-IT" dirty="0">
                <a:solidFill>
                  <a:srgbClr val="FF0000"/>
                </a:solidFill>
              </a:rPr>
              <a:t>pensi</a:t>
            </a:r>
            <a:r>
              <a:rPr lang="it-IT" dirty="0"/>
              <a:t>, come ti </a:t>
            </a:r>
            <a:r>
              <a:rPr lang="it-IT" dirty="0">
                <a:solidFill>
                  <a:srgbClr val="FF0000"/>
                </a:solidFill>
              </a:rPr>
              <a:t>comporti</a:t>
            </a:r>
            <a:r>
              <a:rPr lang="it-IT" dirty="0"/>
              <a:t> se ritieni di ricevere un attacco verbale?</a:t>
            </a:r>
          </a:p>
          <a:p>
            <a:pPr marL="0" indent="0" algn="just">
              <a:buNone/>
            </a:pPr>
            <a:endParaRPr lang="it-IT" dirty="0"/>
          </a:p>
        </p:txBody>
      </p:sp>
      <p:sp>
        <p:nvSpPr>
          <p:cNvPr id="4" name="Rettangolo 3"/>
          <p:cNvSpPr/>
          <p:nvPr/>
        </p:nvSpPr>
        <p:spPr>
          <a:xfrm>
            <a:off x="1637731" y="250811"/>
            <a:ext cx="8407021" cy="584775"/>
          </a:xfrm>
          <a:prstGeom prst="rect">
            <a:avLst/>
          </a:prstGeom>
        </p:spPr>
        <p:txBody>
          <a:bodyPr wrap="square">
            <a:spAutoFit/>
          </a:bodyPr>
          <a:lstStyle/>
          <a:p>
            <a:pPr algn="ctr"/>
            <a:r>
              <a:rPr lang="it-IT" sz="3200" dirty="0">
                <a:solidFill>
                  <a:srgbClr val="FF0000"/>
                </a:solidFill>
              </a:rPr>
              <a:t>Ripresa e breve dibattito</a:t>
            </a:r>
            <a:endParaRPr lang="it-IT" sz="3200" dirty="0">
              <a:solidFill>
                <a:srgbClr val="FF0000"/>
              </a:solidFill>
            </a:endParaRPr>
          </a:p>
        </p:txBody>
      </p:sp>
    </p:spTree>
    <p:extLst>
      <p:ext uri="{BB962C8B-B14F-4D97-AF65-F5344CB8AC3E}">
        <p14:creationId xmlns:p14="http://schemas.microsoft.com/office/powerpoint/2010/main" val="259365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81287"/>
          </a:xfrm>
        </p:spPr>
        <p:txBody>
          <a:bodyPr>
            <a:normAutofit/>
          </a:bodyPr>
          <a:lstStyle/>
          <a:p>
            <a:pPr algn="just"/>
            <a:r>
              <a:rPr lang="it-IT" sz="4000" b="1" dirty="0">
                <a:solidFill>
                  <a:srgbClr val="FF0000"/>
                </a:solidFill>
              </a:rPr>
              <a:t>Rallentare i tempi di risposta delle nostre reazioni</a:t>
            </a:r>
          </a:p>
        </p:txBody>
      </p:sp>
      <p:sp>
        <p:nvSpPr>
          <p:cNvPr id="3" name="Segnaposto contenuto 2"/>
          <p:cNvSpPr>
            <a:spLocks noGrp="1"/>
          </p:cNvSpPr>
          <p:nvPr>
            <p:ph idx="1"/>
          </p:nvPr>
        </p:nvSpPr>
        <p:spPr>
          <a:xfrm>
            <a:off x="805218" y="1337481"/>
            <a:ext cx="10548582" cy="4839482"/>
          </a:xfrm>
        </p:spPr>
        <p:txBody>
          <a:bodyPr/>
          <a:lstStyle/>
          <a:p>
            <a:pPr algn="just"/>
            <a:r>
              <a:rPr lang="it-IT" sz="3200" dirty="0"/>
              <a:t>Se vogliamo esplorare la possibilità di andare oltre schemi scontati di comportamento reattivo occorre innanzitutto </a:t>
            </a:r>
            <a:r>
              <a:rPr lang="it-IT" sz="3200" dirty="0">
                <a:solidFill>
                  <a:srgbClr val="FF0000"/>
                </a:solidFill>
              </a:rPr>
              <a:t>rallentare la mente</a:t>
            </a:r>
            <a:r>
              <a:rPr lang="it-IT" sz="3200" dirty="0"/>
              <a:t>. E’ il classico consiglio del contare fino a 10 prima di reagire.</a:t>
            </a:r>
          </a:p>
          <a:p>
            <a:pPr marL="0" indent="0" algn="just">
              <a:buNone/>
            </a:pPr>
            <a:endParaRPr lang="it-IT" sz="3200" dirty="0"/>
          </a:p>
          <a:p>
            <a:endParaRPr lang="it-IT" dirty="0"/>
          </a:p>
        </p:txBody>
      </p:sp>
    </p:spTree>
    <p:extLst>
      <p:ext uri="{BB962C8B-B14F-4D97-AF65-F5344CB8AC3E}">
        <p14:creationId xmlns:p14="http://schemas.microsoft.com/office/powerpoint/2010/main" val="67609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81287"/>
          </a:xfrm>
        </p:spPr>
        <p:txBody>
          <a:bodyPr>
            <a:normAutofit/>
          </a:bodyPr>
          <a:lstStyle/>
          <a:p>
            <a:pPr algn="just"/>
            <a:r>
              <a:rPr lang="it-IT" sz="4000" b="1" dirty="0">
                <a:solidFill>
                  <a:srgbClr val="FF0000"/>
                </a:solidFill>
              </a:rPr>
              <a:t>Rallentare i tempi di risposta delle nostre reazioni</a:t>
            </a:r>
          </a:p>
        </p:txBody>
      </p:sp>
      <p:sp>
        <p:nvSpPr>
          <p:cNvPr id="3" name="Segnaposto contenuto 2"/>
          <p:cNvSpPr>
            <a:spLocks noGrp="1"/>
          </p:cNvSpPr>
          <p:nvPr>
            <p:ph idx="1"/>
          </p:nvPr>
        </p:nvSpPr>
        <p:spPr>
          <a:xfrm>
            <a:off x="805218" y="1337481"/>
            <a:ext cx="10548582" cy="4839482"/>
          </a:xfrm>
        </p:spPr>
        <p:txBody>
          <a:bodyPr/>
          <a:lstStyle/>
          <a:p>
            <a:pPr algn="just"/>
            <a:r>
              <a:rPr lang="it-IT" sz="3200" dirty="0" smtClean="0"/>
              <a:t>Risposte </a:t>
            </a:r>
            <a:r>
              <a:rPr lang="it-IT" sz="3200" dirty="0"/>
              <a:t>veloci che hanno rappresentato </a:t>
            </a:r>
            <a:r>
              <a:rPr lang="it-IT" sz="3200" dirty="0">
                <a:solidFill>
                  <a:srgbClr val="FF0000"/>
                </a:solidFill>
              </a:rPr>
              <a:t>un vantaggio evolutivo in passato, possono ritorcersi contro di noi </a:t>
            </a:r>
            <a:r>
              <a:rPr lang="it-IT" sz="3200" dirty="0"/>
              <a:t>e farci ripetere schemi comportamentali anziché crearne, generarne di nuovi.</a:t>
            </a:r>
          </a:p>
          <a:p>
            <a:endParaRPr lang="it-IT" dirty="0"/>
          </a:p>
        </p:txBody>
      </p:sp>
    </p:spTree>
    <p:extLst>
      <p:ext uri="{BB962C8B-B14F-4D97-AF65-F5344CB8AC3E}">
        <p14:creationId xmlns:p14="http://schemas.microsoft.com/office/powerpoint/2010/main" val="406159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solidFill>
                  <a:srgbClr val="FF0000"/>
                </a:solidFill>
              </a:rPr>
              <a:t>E’ una questione di mappe mentali</a:t>
            </a:r>
          </a:p>
        </p:txBody>
      </p:sp>
      <p:sp>
        <p:nvSpPr>
          <p:cNvPr id="3" name="Segnaposto contenuto 2"/>
          <p:cNvSpPr>
            <a:spLocks noGrp="1"/>
          </p:cNvSpPr>
          <p:nvPr>
            <p:ph idx="1"/>
          </p:nvPr>
        </p:nvSpPr>
        <p:spPr/>
        <p:txBody>
          <a:bodyPr/>
          <a:lstStyle/>
          <a:p>
            <a:pPr marL="0" indent="0" algn="just">
              <a:buNone/>
            </a:pPr>
            <a:r>
              <a:rPr lang="it-IT" dirty="0"/>
              <a:t>Ogni nostra </a:t>
            </a:r>
            <a:r>
              <a:rPr lang="it-IT" dirty="0">
                <a:solidFill>
                  <a:srgbClr val="FF0000"/>
                </a:solidFill>
              </a:rPr>
              <a:t>percezione viene interpretata e valutata dalla mente</a:t>
            </a:r>
            <a:r>
              <a:rPr lang="it-IT" dirty="0"/>
              <a:t>. Noi sentiamo qualcosa attraverso l’udito, l’olfatto, il gusto e il tatto, ma è solo la ragione a fornircene un significato. </a:t>
            </a:r>
            <a:endParaRPr lang="it-IT" dirty="0" smtClean="0"/>
          </a:p>
        </p:txBody>
      </p:sp>
    </p:spTree>
    <p:extLst>
      <p:ext uri="{BB962C8B-B14F-4D97-AF65-F5344CB8AC3E}">
        <p14:creationId xmlns:p14="http://schemas.microsoft.com/office/powerpoint/2010/main" val="190403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solidFill>
                  <a:srgbClr val="FF0000"/>
                </a:solidFill>
              </a:rPr>
              <a:t>E’ una questione di mappe mentali</a:t>
            </a:r>
          </a:p>
        </p:txBody>
      </p:sp>
      <p:sp>
        <p:nvSpPr>
          <p:cNvPr id="3" name="Segnaposto contenuto 2"/>
          <p:cNvSpPr>
            <a:spLocks noGrp="1"/>
          </p:cNvSpPr>
          <p:nvPr>
            <p:ph idx="1"/>
          </p:nvPr>
        </p:nvSpPr>
        <p:spPr/>
        <p:txBody>
          <a:bodyPr/>
          <a:lstStyle/>
          <a:p>
            <a:pPr marL="0" indent="0" algn="just">
              <a:buNone/>
            </a:pPr>
            <a:r>
              <a:rPr lang="it-IT" dirty="0" smtClean="0">
                <a:solidFill>
                  <a:srgbClr val="FF0000"/>
                </a:solidFill>
              </a:rPr>
              <a:t>Il </a:t>
            </a:r>
            <a:r>
              <a:rPr lang="it-IT" dirty="0">
                <a:solidFill>
                  <a:srgbClr val="FF0000"/>
                </a:solidFill>
              </a:rPr>
              <a:t>mondo là fuori, fondamentalmente, è neutro</a:t>
            </a:r>
            <a:r>
              <a:rPr lang="it-IT" dirty="0"/>
              <a:t>. Sono i nostri pensieri a darcene un </a:t>
            </a:r>
            <a:r>
              <a:rPr lang="it-IT" dirty="0"/>
              <a:t>significato </a:t>
            </a:r>
            <a:r>
              <a:rPr lang="it-IT" dirty="0" smtClean="0"/>
              <a:t>(interessante</a:t>
            </a:r>
            <a:r>
              <a:rPr lang="it-IT" dirty="0"/>
              <a:t>, </a:t>
            </a:r>
            <a:r>
              <a:rPr lang="it-IT" dirty="0" smtClean="0"/>
              <a:t>bello, </a:t>
            </a:r>
            <a:r>
              <a:rPr lang="it-IT" dirty="0"/>
              <a:t>brutto, </a:t>
            </a:r>
            <a:r>
              <a:rPr lang="it-IT" dirty="0" smtClean="0"/>
              <a:t>piacevole, deprimente, irritante ecc.). </a:t>
            </a:r>
            <a:r>
              <a:rPr lang="it-IT" dirty="0">
                <a:solidFill>
                  <a:srgbClr val="FF0000"/>
                </a:solidFill>
              </a:rPr>
              <a:t>Filtriamo tutto ciò che osserviamo attraverso la ragione, che a sua volta si rifà sempre alle esperienze precedenti</a:t>
            </a:r>
            <a:r>
              <a:rPr lang="it-IT" dirty="0"/>
              <a:t>. E’ una questione di </a:t>
            </a:r>
            <a:r>
              <a:rPr lang="it-IT" dirty="0">
                <a:solidFill>
                  <a:srgbClr val="FF0000"/>
                </a:solidFill>
              </a:rPr>
              <a:t>mappe mentali</a:t>
            </a:r>
            <a:r>
              <a:rPr lang="it-IT" dirty="0"/>
              <a:t>.</a:t>
            </a:r>
          </a:p>
          <a:p>
            <a:endParaRPr lang="it-IT" dirty="0"/>
          </a:p>
        </p:txBody>
      </p:sp>
    </p:spTree>
    <p:extLst>
      <p:ext uri="{BB962C8B-B14F-4D97-AF65-F5344CB8AC3E}">
        <p14:creationId xmlns:p14="http://schemas.microsoft.com/office/powerpoint/2010/main" val="193103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8614" y="659255"/>
            <a:ext cx="11204812" cy="586982"/>
          </a:xfrm>
        </p:spPr>
        <p:txBody>
          <a:bodyPr>
            <a:noAutofit/>
          </a:bodyPr>
          <a:lstStyle/>
          <a:p>
            <a:pPr algn="ctr"/>
            <a:r>
              <a:rPr lang="it-IT" sz="3600" b="1" dirty="0" smtClean="0">
                <a:solidFill>
                  <a:srgbClr val="FF0000"/>
                </a:solidFill>
              </a:rPr>
              <a:t>E se mi arrabbio? </a:t>
            </a:r>
            <a:r>
              <a:rPr lang="it-IT" sz="3600" b="1" dirty="0">
                <a:solidFill>
                  <a:srgbClr val="FF0000"/>
                </a:solidFill>
              </a:rPr>
              <a:t>Perché non conviene?</a:t>
            </a:r>
          </a:p>
        </p:txBody>
      </p:sp>
      <p:sp>
        <p:nvSpPr>
          <p:cNvPr id="3" name="Segnaposto contenuto 2"/>
          <p:cNvSpPr>
            <a:spLocks noGrp="1"/>
          </p:cNvSpPr>
          <p:nvPr>
            <p:ph idx="1"/>
          </p:nvPr>
        </p:nvSpPr>
        <p:spPr>
          <a:xfrm>
            <a:off x="620973" y="1046187"/>
            <a:ext cx="11000095" cy="5472752"/>
          </a:xfrm>
        </p:spPr>
        <p:txBody>
          <a:bodyPr>
            <a:normAutofit/>
          </a:bodyPr>
          <a:lstStyle/>
          <a:p>
            <a:pPr algn="just"/>
            <a:endParaRPr lang="it-IT" dirty="0" smtClean="0"/>
          </a:p>
          <a:p>
            <a:pPr algn="just"/>
            <a:endParaRPr lang="it-IT" dirty="0"/>
          </a:p>
          <a:p>
            <a:pPr marL="0" indent="0" algn="just">
              <a:buNone/>
            </a:pPr>
            <a:r>
              <a:rPr lang="it-IT" dirty="0" smtClean="0"/>
              <a:t>Cos’è </a:t>
            </a:r>
            <a:r>
              <a:rPr lang="it-IT" dirty="0"/>
              <a:t>la rabbia o cosa succede, quale processo si scatena in me quando mi arrabbio. </a:t>
            </a:r>
            <a:r>
              <a:rPr lang="it-IT" dirty="0">
                <a:solidFill>
                  <a:srgbClr val="FF0000"/>
                </a:solidFill>
              </a:rPr>
              <a:t>Arrabbiarsi fa male a noi stessi</a:t>
            </a:r>
            <a:r>
              <a:rPr lang="it-IT" dirty="0"/>
              <a:t>. Ci intossichiamo con </a:t>
            </a:r>
            <a:r>
              <a:rPr lang="it-IT" dirty="0">
                <a:solidFill>
                  <a:srgbClr val="FF0000"/>
                </a:solidFill>
              </a:rPr>
              <a:t>l’ormone dello stress: il cortisolo</a:t>
            </a:r>
            <a:r>
              <a:rPr lang="it-IT" dirty="0"/>
              <a:t>.</a:t>
            </a:r>
          </a:p>
          <a:p>
            <a:pPr marL="0" indent="0">
              <a:buNone/>
            </a:pPr>
            <a:endParaRPr lang="it-IT" dirty="0"/>
          </a:p>
        </p:txBody>
      </p:sp>
    </p:spTree>
    <p:extLst>
      <p:ext uri="{BB962C8B-B14F-4D97-AF65-F5344CB8AC3E}">
        <p14:creationId xmlns:p14="http://schemas.microsoft.com/office/powerpoint/2010/main" val="108967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8615" y="283240"/>
            <a:ext cx="11204812" cy="586982"/>
          </a:xfrm>
        </p:spPr>
        <p:txBody>
          <a:bodyPr>
            <a:noAutofit/>
          </a:bodyPr>
          <a:lstStyle/>
          <a:p>
            <a:pPr algn="ctr"/>
            <a:r>
              <a:rPr lang="it-IT" sz="4000" b="1" dirty="0" smtClean="0">
                <a:solidFill>
                  <a:srgbClr val="FF0000"/>
                </a:solidFill>
              </a:rPr>
              <a:t>E se mi arrabbio? </a:t>
            </a:r>
            <a:r>
              <a:rPr lang="it-IT" sz="4000" b="1" dirty="0">
                <a:solidFill>
                  <a:srgbClr val="FF0000"/>
                </a:solidFill>
              </a:rPr>
              <a:t>Perché non conviene?</a:t>
            </a:r>
          </a:p>
        </p:txBody>
      </p:sp>
      <p:sp>
        <p:nvSpPr>
          <p:cNvPr id="3" name="Segnaposto contenuto 2"/>
          <p:cNvSpPr>
            <a:spLocks noGrp="1"/>
          </p:cNvSpPr>
          <p:nvPr>
            <p:ph idx="1"/>
          </p:nvPr>
        </p:nvSpPr>
        <p:spPr>
          <a:xfrm>
            <a:off x="620973" y="1046187"/>
            <a:ext cx="11411506" cy="5472752"/>
          </a:xfrm>
        </p:spPr>
        <p:txBody>
          <a:bodyPr>
            <a:normAutofit/>
          </a:bodyPr>
          <a:lstStyle/>
          <a:p>
            <a:pPr marL="0" indent="0" algn="ctr">
              <a:buNone/>
            </a:pPr>
            <a:r>
              <a:rPr lang="it-IT" sz="5400" dirty="0" smtClean="0"/>
              <a:t>Ricorda: </a:t>
            </a:r>
          </a:p>
          <a:p>
            <a:pPr marL="0" indent="0" algn="ctr">
              <a:buNone/>
            </a:pPr>
            <a:r>
              <a:rPr lang="it-IT" dirty="0" smtClean="0">
                <a:solidFill>
                  <a:srgbClr val="FF0000"/>
                </a:solidFill>
              </a:rPr>
              <a:t>le </a:t>
            </a:r>
            <a:r>
              <a:rPr lang="it-IT" dirty="0">
                <a:solidFill>
                  <a:srgbClr val="FF0000"/>
                </a:solidFill>
              </a:rPr>
              <a:t>emozioni sono nostre, non sono causate dagli altri o dal mondo </a:t>
            </a:r>
            <a:r>
              <a:rPr lang="it-IT" dirty="0" smtClean="0">
                <a:solidFill>
                  <a:srgbClr val="FF0000"/>
                </a:solidFill>
              </a:rPr>
              <a:t>esterno</a:t>
            </a:r>
            <a:endParaRPr lang="it-IT" dirty="0">
              <a:solidFill>
                <a:srgbClr val="FF0000"/>
              </a:solidFill>
            </a:endParaRPr>
          </a:p>
          <a:p>
            <a:pPr marL="0" indent="0" algn="just">
              <a:buNone/>
            </a:pPr>
            <a:endParaRPr lang="it-IT" dirty="0" smtClean="0"/>
          </a:p>
          <a:p>
            <a:pPr marL="0" indent="0" algn="just">
              <a:buNone/>
            </a:pPr>
            <a:r>
              <a:rPr lang="it-IT" dirty="0" smtClean="0"/>
              <a:t>La </a:t>
            </a:r>
            <a:r>
              <a:rPr lang="it-IT" dirty="0"/>
              <a:t>questione non è se sia giusto o meno arrabbiarsi ogni tanto. Se va bene per tutti nessun problema. Ma </a:t>
            </a:r>
            <a:r>
              <a:rPr lang="it-IT" dirty="0">
                <a:solidFill>
                  <a:srgbClr val="FF0000"/>
                </a:solidFill>
              </a:rPr>
              <a:t>lo abbiamo liberamente scelto? </a:t>
            </a:r>
            <a:r>
              <a:rPr lang="it-IT" dirty="0"/>
              <a:t>L’altro si è sentito altrettanto libero di sceglierlo?</a:t>
            </a:r>
          </a:p>
          <a:p>
            <a:pPr marL="0" indent="0" algn="just">
              <a:buNone/>
            </a:pPr>
            <a:endParaRPr lang="it-IT" dirty="0"/>
          </a:p>
          <a:p>
            <a:pPr marL="0" indent="0">
              <a:buNone/>
            </a:pPr>
            <a:endParaRPr lang="it-IT" dirty="0"/>
          </a:p>
        </p:txBody>
      </p:sp>
      <p:sp>
        <p:nvSpPr>
          <p:cNvPr id="4" name="CasellaDiTesto 3"/>
          <p:cNvSpPr txBox="1"/>
          <p:nvPr/>
        </p:nvSpPr>
        <p:spPr>
          <a:xfrm>
            <a:off x="8050138" y="5306938"/>
            <a:ext cx="3042303" cy="369332"/>
          </a:xfrm>
          <a:prstGeom prst="rect">
            <a:avLst/>
          </a:prstGeom>
          <a:noFill/>
        </p:spPr>
        <p:txBody>
          <a:bodyPr wrap="square" rtlCol="0">
            <a:spAutoFit/>
          </a:bodyPr>
          <a:lstStyle/>
          <a:p>
            <a:pPr algn="ctr"/>
            <a:r>
              <a:rPr lang="it-IT" b="1" dirty="0" smtClean="0"/>
              <a:t>Per saperne di più</a:t>
            </a:r>
            <a:endParaRPr lang="it-IT" b="1" dirty="0"/>
          </a:p>
        </p:txBody>
      </p:sp>
      <p:sp>
        <p:nvSpPr>
          <p:cNvPr id="5" name="Freccia circolare a sinistra 4">
            <a:hlinkClick r:id="rId2" action="ppaction://hlinksldjump"/>
          </p:cNvPr>
          <p:cNvSpPr/>
          <p:nvPr/>
        </p:nvSpPr>
        <p:spPr>
          <a:xfrm>
            <a:off x="9246549" y="5799253"/>
            <a:ext cx="649480" cy="59670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3422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26696"/>
          </a:xfrm>
        </p:spPr>
        <p:txBody>
          <a:bodyPr/>
          <a:lstStyle/>
          <a:p>
            <a:r>
              <a:rPr lang="it-IT" b="1" dirty="0">
                <a:solidFill>
                  <a:srgbClr val="FF0000"/>
                </a:solidFill>
              </a:rPr>
              <a:t>Responsabilità emotiva</a:t>
            </a:r>
          </a:p>
        </p:txBody>
      </p:sp>
      <p:sp>
        <p:nvSpPr>
          <p:cNvPr id="3" name="Segnaposto contenuto 2"/>
          <p:cNvSpPr>
            <a:spLocks noGrp="1"/>
          </p:cNvSpPr>
          <p:nvPr>
            <p:ph idx="1"/>
          </p:nvPr>
        </p:nvSpPr>
        <p:spPr>
          <a:xfrm>
            <a:off x="791570" y="1132764"/>
            <a:ext cx="10562229" cy="5044199"/>
          </a:xfrm>
        </p:spPr>
        <p:txBody>
          <a:bodyPr>
            <a:normAutofit/>
          </a:bodyPr>
          <a:lstStyle/>
          <a:p>
            <a:pPr algn="just"/>
            <a:endParaRPr lang="it-IT" sz="3200" dirty="0" smtClean="0"/>
          </a:p>
          <a:p>
            <a:pPr marL="0" indent="0" algn="just">
              <a:buNone/>
            </a:pPr>
            <a:r>
              <a:rPr lang="it-IT" sz="3200" dirty="0" smtClean="0"/>
              <a:t>Rabbia</a:t>
            </a:r>
            <a:r>
              <a:rPr lang="it-IT" sz="3200" dirty="0"/>
              <a:t>, paure, invidia, gelosia, delusione e amarezza: nessuno può provocarci tali stati d’animo dall’esterno. </a:t>
            </a:r>
            <a:r>
              <a:rPr lang="it-IT" sz="3200" dirty="0">
                <a:solidFill>
                  <a:srgbClr val="FF0000"/>
                </a:solidFill>
              </a:rPr>
              <a:t>Nessuno può farci arrabbiare, se non noi stessi</a:t>
            </a:r>
            <a:r>
              <a:rPr lang="it-IT" sz="3200" dirty="0"/>
              <a:t>. Ma può farlo anche quello che pensate di una determinata persona.</a:t>
            </a:r>
          </a:p>
          <a:p>
            <a:pPr marL="0" indent="0" algn="just">
              <a:buNone/>
            </a:pPr>
            <a:endParaRPr lang="it-IT" sz="3200" dirty="0"/>
          </a:p>
          <a:p>
            <a:pPr marL="0" indent="0" algn="just">
              <a:buNone/>
            </a:pPr>
            <a:endParaRPr lang="it-IT" dirty="0"/>
          </a:p>
        </p:txBody>
      </p:sp>
    </p:spTree>
    <p:extLst>
      <p:ext uri="{BB962C8B-B14F-4D97-AF65-F5344CB8AC3E}">
        <p14:creationId xmlns:p14="http://schemas.microsoft.com/office/powerpoint/2010/main" val="340241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39282" y="1132764"/>
            <a:ext cx="11818834" cy="5044199"/>
          </a:xfrm>
        </p:spPr>
        <p:txBody>
          <a:bodyPr>
            <a:normAutofit/>
          </a:bodyPr>
          <a:lstStyle/>
          <a:p>
            <a:pPr algn="just"/>
            <a:endParaRPr lang="it-IT" sz="3200" dirty="0" smtClean="0"/>
          </a:p>
          <a:p>
            <a:pPr marL="0" indent="0" algn="ctr">
              <a:buNone/>
            </a:pPr>
            <a:r>
              <a:rPr lang="it-IT" sz="6000" dirty="0"/>
              <a:t>Ricorda: </a:t>
            </a:r>
          </a:p>
          <a:p>
            <a:pPr marL="0" indent="0" algn="ctr">
              <a:buNone/>
            </a:pPr>
            <a:r>
              <a:rPr lang="it-IT" sz="6000" dirty="0">
                <a:solidFill>
                  <a:srgbClr val="FF0000"/>
                </a:solidFill>
              </a:rPr>
              <a:t>responsabilità emozionale </a:t>
            </a:r>
          </a:p>
          <a:p>
            <a:pPr marL="0" indent="0" algn="ctr">
              <a:buNone/>
            </a:pPr>
            <a:r>
              <a:rPr lang="it-IT" dirty="0" smtClean="0"/>
              <a:t>le </a:t>
            </a:r>
            <a:r>
              <a:rPr lang="it-IT" dirty="0"/>
              <a:t>emozioni sono nostre, non sono causate dagli altri o dal mondo </a:t>
            </a:r>
            <a:r>
              <a:rPr lang="it-IT" dirty="0" smtClean="0"/>
              <a:t>esterno</a:t>
            </a:r>
            <a:endParaRPr lang="it-IT" dirty="0"/>
          </a:p>
          <a:p>
            <a:pPr marL="0" indent="0" algn="just">
              <a:buNone/>
            </a:pPr>
            <a:endParaRPr lang="it-IT" sz="3200" dirty="0"/>
          </a:p>
          <a:p>
            <a:pPr marL="0" indent="0" algn="just">
              <a:buNone/>
            </a:pPr>
            <a:endParaRPr lang="it-IT" dirty="0"/>
          </a:p>
        </p:txBody>
      </p:sp>
    </p:spTree>
    <p:extLst>
      <p:ext uri="{BB962C8B-B14F-4D97-AF65-F5344CB8AC3E}">
        <p14:creationId xmlns:p14="http://schemas.microsoft.com/office/powerpoint/2010/main" val="13454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26696"/>
          </a:xfrm>
        </p:spPr>
        <p:txBody>
          <a:bodyPr/>
          <a:lstStyle/>
          <a:p>
            <a:r>
              <a:rPr lang="it-IT" b="1" dirty="0">
                <a:solidFill>
                  <a:srgbClr val="FF0000"/>
                </a:solidFill>
              </a:rPr>
              <a:t>Responsabilità emotiva</a:t>
            </a:r>
          </a:p>
        </p:txBody>
      </p:sp>
      <p:sp>
        <p:nvSpPr>
          <p:cNvPr id="3" name="Segnaposto contenuto 2"/>
          <p:cNvSpPr>
            <a:spLocks noGrp="1"/>
          </p:cNvSpPr>
          <p:nvPr>
            <p:ph idx="1"/>
          </p:nvPr>
        </p:nvSpPr>
        <p:spPr>
          <a:xfrm>
            <a:off x="791570" y="1132764"/>
            <a:ext cx="10562229" cy="5044199"/>
          </a:xfrm>
        </p:spPr>
        <p:txBody>
          <a:bodyPr>
            <a:normAutofit/>
          </a:bodyPr>
          <a:lstStyle/>
          <a:p>
            <a:pPr marL="0" indent="0" algn="just">
              <a:buNone/>
            </a:pPr>
            <a:endParaRPr lang="it-IT" sz="3200" dirty="0"/>
          </a:p>
          <a:p>
            <a:pPr marL="0" indent="0" algn="just">
              <a:buNone/>
            </a:pPr>
            <a:r>
              <a:rPr lang="it-IT" sz="3200" dirty="0">
                <a:solidFill>
                  <a:srgbClr val="FF0000"/>
                </a:solidFill>
              </a:rPr>
              <a:t>Nessuno può criticarci, a meno che non lo facciamo noi stessi con i nostri pensieri</a:t>
            </a:r>
            <a:r>
              <a:rPr lang="it-IT" sz="3200" dirty="0"/>
              <a:t>. Le parole che ci rivolge un’altra persona non sono altro che i suoi pensieri. Probabilmente l’altro crede a ciò che sta dicendo, ma non per questo siamo obbligati a farlo anche voi. </a:t>
            </a:r>
            <a:r>
              <a:rPr lang="it-IT" sz="3200" dirty="0">
                <a:solidFill>
                  <a:srgbClr val="FF0000"/>
                </a:solidFill>
              </a:rPr>
              <a:t>Né siamo obbligati a credere ai nostri stessi pensieri.</a:t>
            </a:r>
          </a:p>
          <a:p>
            <a:pPr marL="0" indent="0" algn="just">
              <a:buNone/>
            </a:pPr>
            <a:endParaRPr lang="it-IT" dirty="0"/>
          </a:p>
        </p:txBody>
      </p:sp>
    </p:spTree>
    <p:extLst>
      <p:ext uri="{BB962C8B-B14F-4D97-AF65-F5344CB8AC3E}">
        <p14:creationId xmlns:p14="http://schemas.microsoft.com/office/powerpoint/2010/main" val="180340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FF0000"/>
                </a:solidFill>
              </a:rPr>
              <a:t>Emozioni, pensieri e reazioni in circolo</a:t>
            </a:r>
          </a:p>
        </p:txBody>
      </p:sp>
      <p:sp>
        <p:nvSpPr>
          <p:cNvPr id="3" name="Segnaposto contenuto 2"/>
          <p:cNvSpPr>
            <a:spLocks noGrp="1"/>
          </p:cNvSpPr>
          <p:nvPr>
            <p:ph sz="half" idx="1"/>
          </p:nvPr>
        </p:nvSpPr>
        <p:spPr/>
        <p:txBody>
          <a:bodyPr>
            <a:normAutofit/>
          </a:bodyPr>
          <a:lstStyle/>
          <a:p>
            <a:pPr marL="0" indent="0" algn="just">
              <a:buNone/>
            </a:pPr>
            <a:r>
              <a:rPr lang="it-IT" sz="3600" dirty="0"/>
              <a:t>                   </a:t>
            </a:r>
          </a:p>
          <a:p>
            <a:pPr marL="0" indent="0" algn="just">
              <a:buNone/>
            </a:pPr>
            <a:endParaRPr lang="it-IT" sz="3600" dirty="0"/>
          </a:p>
          <a:p>
            <a:pPr marL="0" indent="0" algn="just">
              <a:buNone/>
            </a:pPr>
            <a:endParaRPr lang="it-IT" sz="3600" dirty="0"/>
          </a:p>
          <a:p>
            <a:pPr marL="0" indent="0" algn="just">
              <a:buNone/>
            </a:pPr>
            <a:endParaRPr lang="it-IT" sz="3600" dirty="0"/>
          </a:p>
          <a:p>
            <a:pPr marL="0" indent="0" algn="just">
              <a:buNone/>
            </a:pPr>
            <a:endParaRPr lang="it-IT" dirty="0"/>
          </a:p>
        </p:txBody>
      </p:sp>
      <p:sp>
        <p:nvSpPr>
          <p:cNvPr id="4" name="Segnaposto contenuto 3"/>
          <p:cNvSpPr>
            <a:spLocks noGrp="1"/>
          </p:cNvSpPr>
          <p:nvPr>
            <p:ph sz="half" idx="2"/>
          </p:nvPr>
        </p:nvSpPr>
        <p:spPr>
          <a:xfrm>
            <a:off x="5622878" y="1533649"/>
            <a:ext cx="6100549" cy="4908094"/>
          </a:xfrm>
        </p:spPr>
        <p:txBody>
          <a:bodyPr>
            <a:normAutofit/>
          </a:bodyPr>
          <a:lstStyle/>
          <a:p>
            <a:pPr marL="0" indent="0" algn="just">
              <a:buNone/>
            </a:pPr>
            <a:r>
              <a:rPr lang="it-IT" dirty="0"/>
              <a:t>«Purtroppo molte volte utilizziamo le nostre sensazioni ed emozioni a conferma di quanto pensiamo. </a:t>
            </a:r>
            <a:r>
              <a:rPr lang="it-IT" dirty="0">
                <a:solidFill>
                  <a:srgbClr val="FF0000"/>
                </a:solidFill>
              </a:rPr>
              <a:t>La logica è più o meno questa: mi sento ferito, per cui un’offesa deve pur esserci stata! In caso contrario, non mi sentirei così</a:t>
            </a:r>
            <a:r>
              <a:rPr lang="it-IT" dirty="0"/>
              <a:t>».</a:t>
            </a:r>
          </a:p>
          <a:p>
            <a:pPr marL="0" indent="0" algn="just">
              <a:buNone/>
            </a:pPr>
            <a:r>
              <a:rPr lang="it-IT" sz="1800" dirty="0"/>
              <a:t>(</a:t>
            </a:r>
            <a:r>
              <a:rPr lang="it-IT" sz="1800" i="1" dirty="0"/>
              <a:t>B. </a:t>
            </a:r>
            <a:r>
              <a:rPr lang="it-IT" sz="1800" i="1" dirty="0" err="1"/>
              <a:t>Berckhan</a:t>
            </a:r>
            <a:r>
              <a:rPr lang="it-IT" sz="1800" i="1" dirty="0"/>
              <a:t>, Piccolo manuale di autodifesa verbale: Per affrontare con sicurezza offese e provocazioni</a:t>
            </a:r>
            <a:r>
              <a:rPr lang="it-IT" sz="1800" dirty="0"/>
              <a:t>, tr.it Feltrinelli, Milano 2014)</a:t>
            </a:r>
          </a:p>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25" y="1533649"/>
            <a:ext cx="2291126" cy="286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227" y="1533649"/>
            <a:ext cx="18669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magine 6">
            <a:extLst>
              <a:ext uri="{FF2B5EF4-FFF2-40B4-BE49-F238E27FC236}">
                <a16:creationId xmlns:a16="http://schemas.microsoft.com/office/drawing/2014/main" id="{3D4F9B99-0DC2-49F6-A38E-91EC82047F66}"/>
              </a:ext>
            </a:extLst>
          </p:cNvPr>
          <p:cNvPicPr/>
          <p:nvPr/>
        </p:nvPicPr>
        <p:blipFill rotWithShape="1">
          <a:blip r:embed="rId4"/>
          <a:srcRect l="7331" t="10311" r="7611"/>
          <a:stretch/>
        </p:blipFill>
        <p:spPr bwMode="auto">
          <a:xfrm>
            <a:off x="264539" y="1451406"/>
            <a:ext cx="5315401" cy="4627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97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805218" y="1771033"/>
            <a:ext cx="10515600" cy="4351338"/>
          </a:xfrm>
        </p:spPr>
        <p:txBody>
          <a:bodyPr>
            <a:normAutofit/>
          </a:bodyPr>
          <a:lstStyle/>
          <a:p>
            <a:pPr marL="0" indent="0" algn="ctr">
              <a:buNone/>
            </a:pPr>
            <a:r>
              <a:rPr lang="it-IT" sz="3600" b="1" dirty="0">
                <a:solidFill>
                  <a:srgbClr val="FF0000"/>
                </a:solidFill>
              </a:rPr>
              <a:t>1.</a:t>
            </a:r>
          </a:p>
          <a:p>
            <a:pPr marL="0" indent="0" algn="ctr">
              <a:buNone/>
            </a:pPr>
            <a:r>
              <a:rPr lang="it-IT" sz="3600" b="1" dirty="0">
                <a:solidFill>
                  <a:srgbClr val="FF0000"/>
                </a:solidFill>
              </a:rPr>
              <a:t>Accertarsi che si tratti davvero di un attacco verbale</a:t>
            </a:r>
          </a:p>
        </p:txBody>
      </p:sp>
    </p:spTree>
    <p:extLst>
      <p:ext uri="{BB962C8B-B14F-4D97-AF65-F5344CB8AC3E}">
        <p14:creationId xmlns:p14="http://schemas.microsoft.com/office/powerpoint/2010/main" val="3431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FF0000"/>
                </a:solidFill>
              </a:rPr>
              <a:t>Tener conto di punti di vista diversi dal nostro</a:t>
            </a:r>
          </a:p>
        </p:txBody>
      </p:sp>
      <p:sp>
        <p:nvSpPr>
          <p:cNvPr id="3" name="Segnaposto contenuto 2"/>
          <p:cNvSpPr>
            <a:spLocks noGrp="1"/>
          </p:cNvSpPr>
          <p:nvPr>
            <p:ph idx="1"/>
          </p:nvPr>
        </p:nvSpPr>
        <p:spPr>
          <a:xfrm>
            <a:off x="832513" y="1473958"/>
            <a:ext cx="10521287" cy="4703005"/>
          </a:xfrm>
        </p:spPr>
        <p:txBody>
          <a:bodyPr>
            <a:normAutofit/>
          </a:bodyPr>
          <a:lstStyle/>
          <a:p>
            <a:pPr marL="0" indent="0" algn="just">
              <a:buNone/>
            </a:pPr>
            <a:endParaRPr lang="it-IT" dirty="0" smtClean="0"/>
          </a:p>
          <a:p>
            <a:pPr marL="0" indent="0" algn="just">
              <a:buNone/>
            </a:pPr>
            <a:r>
              <a:rPr lang="it-IT" dirty="0" smtClean="0"/>
              <a:t>Per </a:t>
            </a:r>
            <a:r>
              <a:rPr lang="it-IT" dirty="0" smtClean="0">
                <a:solidFill>
                  <a:srgbClr val="FF0000"/>
                </a:solidFill>
              </a:rPr>
              <a:t>andare oltre il conflitto (senza negarlo) </a:t>
            </a:r>
            <a:r>
              <a:rPr lang="it-IT" dirty="0" smtClean="0"/>
              <a:t>occorre c</a:t>
            </a:r>
            <a:r>
              <a:rPr lang="it-IT" dirty="0" smtClean="0"/>
              <a:t>omprendere </a:t>
            </a:r>
            <a:r>
              <a:rPr lang="it-IT" dirty="0">
                <a:solidFill>
                  <a:srgbClr val="FF0000"/>
                </a:solidFill>
              </a:rPr>
              <a:t>l'intenzione "positiva" dell'altro</a:t>
            </a:r>
            <a:r>
              <a:rPr lang="it-IT" dirty="0"/>
              <a:t>, dal suo punto di vista (evitando di giudicarlo dal nostro, ma piuttosto cercando di osservare l'intenzione che vi ha "posto" l'interlocutore). </a:t>
            </a:r>
          </a:p>
          <a:p>
            <a:pPr marL="0" indent="0" algn="just">
              <a:buNone/>
            </a:pPr>
            <a:endParaRPr lang="it-IT" dirty="0"/>
          </a:p>
          <a:p>
            <a:endParaRPr lang="it-IT" dirty="0"/>
          </a:p>
        </p:txBody>
      </p:sp>
    </p:spTree>
    <p:extLst>
      <p:ext uri="{BB962C8B-B14F-4D97-AF65-F5344CB8AC3E}">
        <p14:creationId xmlns:p14="http://schemas.microsoft.com/office/powerpoint/2010/main" val="310279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FF0000"/>
                </a:solidFill>
              </a:rPr>
              <a:t>Tener conto di punti di vista diversi dal nostro</a:t>
            </a:r>
          </a:p>
        </p:txBody>
      </p:sp>
      <p:sp>
        <p:nvSpPr>
          <p:cNvPr id="3" name="Segnaposto contenuto 2"/>
          <p:cNvSpPr>
            <a:spLocks noGrp="1"/>
          </p:cNvSpPr>
          <p:nvPr>
            <p:ph idx="1"/>
          </p:nvPr>
        </p:nvSpPr>
        <p:spPr>
          <a:xfrm>
            <a:off x="832513" y="1473958"/>
            <a:ext cx="10521287" cy="4703005"/>
          </a:xfrm>
        </p:spPr>
        <p:txBody>
          <a:bodyPr>
            <a:normAutofit/>
          </a:bodyPr>
          <a:lstStyle/>
          <a:p>
            <a:pPr marL="0" indent="0" algn="just">
              <a:buNone/>
            </a:pPr>
            <a:endParaRPr lang="it-IT" dirty="0"/>
          </a:p>
          <a:p>
            <a:pPr marL="0" indent="0" algn="just">
              <a:buNone/>
            </a:pPr>
            <a:r>
              <a:rPr lang="it-IT" dirty="0" smtClean="0"/>
              <a:t>In altre parole, per </a:t>
            </a:r>
            <a:r>
              <a:rPr lang="it-IT" dirty="0">
                <a:solidFill>
                  <a:srgbClr val="FF0000"/>
                </a:solidFill>
              </a:rPr>
              <a:t>mediare in un conflitto </a:t>
            </a:r>
            <a:r>
              <a:rPr lang="it-IT" dirty="0"/>
              <a:t>è importante porsi </a:t>
            </a:r>
            <a:r>
              <a:rPr lang="it-IT" dirty="0" smtClean="0"/>
              <a:t>queste </a:t>
            </a:r>
            <a:r>
              <a:rPr lang="it-IT" dirty="0"/>
              <a:t>domande</a:t>
            </a:r>
            <a:r>
              <a:rPr lang="it-IT" dirty="0" smtClean="0"/>
              <a:t>:</a:t>
            </a:r>
          </a:p>
          <a:p>
            <a:pPr marL="685800" lvl="2" algn="just">
              <a:spcBef>
                <a:spcPts val="1000"/>
              </a:spcBef>
            </a:pPr>
            <a:r>
              <a:rPr lang="it-IT" sz="2400" dirty="0"/>
              <a:t>Qual è </a:t>
            </a:r>
            <a:r>
              <a:rPr lang="it-IT" sz="2400" dirty="0">
                <a:solidFill>
                  <a:srgbClr val="FF0000"/>
                </a:solidFill>
              </a:rPr>
              <a:t>l’intenzione</a:t>
            </a:r>
            <a:r>
              <a:rPr lang="it-IT" sz="2400" dirty="0"/>
              <a:t> </a:t>
            </a:r>
            <a:r>
              <a:rPr lang="it-IT" sz="2400" dirty="0" smtClean="0"/>
              <a:t>a </a:t>
            </a:r>
            <a:r>
              <a:rPr lang="it-IT" sz="2400" dirty="0"/>
              <a:t>cui </a:t>
            </a:r>
            <a:r>
              <a:rPr lang="it-IT" sz="2400" dirty="0" smtClean="0"/>
              <a:t>noi teniamo </a:t>
            </a:r>
            <a:r>
              <a:rPr lang="it-IT" sz="2400" dirty="0"/>
              <a:t>così tanto (positiva per </a:t>
            </a:r>
            <a:r>
              <a:rPr lang="it-IT" sz="2400" dirty="0" smtClean="0"/>
              <a:t>noi)?</a:t>
            </a:r>
            <a:endParaRPr lang="it-IT" sz="2400" dirty="0"/>
          </a:p>
          <a:p>
            <a:pPr lvl="1" algn="just"/>
            <a:r>
              <a:rPr lang="it-IT" dirty="0" smtClean="0"/>
              <a:t>Qual </a:t>
            </a:r>
            <a:r>
              <a:rPr lang="it-IT" dirty="0"/>
              <a:t>è </a:t>
            </a:r>
            <a:r>
              <a:rPr lang="it-IT" dirty="0">
                <a:solidFill>
                  <a:srgbClr val="FF0000"/>
                </a:solidFill>
              </a:rPr>
              <a:t>l’intenzione</a:t>
            </a:r>
            <a:r>
              <a:rPr lang="it-IT" dirty="0"/>
              <a:t> a cui l’altro tiene così tanto (positiva per lui)?</a:t>
            </a:r>
          </a:p>
          <a:p>
            <a:pPr lvl="1" algn="just"/>
            <a:r>
              <a:rPr lang="it-IT" dirty="0"/>
              <a:t>E’ possibile </a:t>
            </a:r>
            <a:r>
              <a:rPr lang="it-IT" dirty="0">
                <a:solidFill>
                  <a:srgbClr val="FF0000"/>
                </a:solidFill>
              </a:rPr>
              <a:t>conservare </a:t>
            </a:r>
            <a:r>
              <a:rPr lang="it-IT" dirty="0" smtClean="0">
                <a:solidFill>
                  <a:srgbClr val="FF0000"/>
                </a:solidFill>
              </a:rPr>
              <a:t>queste </a:t>
            </a:r>
            <a:r>
              <a:rPr lang="it-IT" dirty="0">
                <a:solidFill>
                  <a:srgbClr val="FF0000"/>
                </a:solidFill>
              </a:rPr>
              <a:t>intenzione (positiva), cercando modi nuovi</a:t>
            </a:r>
            <a:r>
              <a:rPr lang="it-IT" dirty="0"/>
              <a:t>, diversi, alternativi, funzionali per </a:t>
            </a:r>
            <a:r>
              <a:rPr lang="it-IT" dirty="0" smtClean="0"/>
              <a:t>esprimerle </a:t>
            </a:r>
            <a:r>
              <a:rPr lang="it-IT" dirty="0"/>
              <a:t>ed eventualmente </a:t>
            </a:r>
            <a:r>
              <a:rPr lang="it-IT" dirty="0" smtClean="0"/>
              <a:t>soddisfarle per entrambi? </a:t>
            </a:r>
            <a:endParaRPr lang="it-IT" dirty="0"/>
          </a:p>
          <a:p>
            <a:endParaRPr lang="it-IT" dirty="0"/>
          </a:p>
        </p:txBody>
      </p:sp>
    </p:spTree>
    <p:extLst>
      <p:ext uri="{BB962C8B-B14F-4D97-AF65-F5344CB8AC3E}">
        <p14:creationId xmlns:p14="http://schemas.microsoft.com/office/powerpoint/2010/main" val="109574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Perché veniamo talvolta provocati?</a:t>
            </a:r>
          </a:p>
        </p:txBody>
      </p:sp>
      <p:pic>
        <p:nvPicPr>
          <p:cNvPr id="4" name="Segnaposto contenuto 3"/>
          <p:cNvPicPr>
            <a:picLocks noGrp="1"/>
          </p:cNvPicPr>
          <p:nvPr>
            <p:ph idx="1"/>
          </p:nvPr>
        </p:nvPicPr>
        <p:blipFill rotWithShape="1">
          <a:blip r:embed="rId2"/>
          <a:srcRect t="18532"/>
          <a:stretch/>
        </p:blipFill>
        <p:spPr bwMode="auto">
          <a:xfrm>
            <a:off x="3419475" y="1457324"/>
            <a:ext cx="5305425" cy="4962525"/>
          </a:xfrm>
          <a:prstGeom prst="rect">
            <a:avLst/>
          </a:prstGeom>
          <a:ln>
            <a:noFill/>
          </a:ln>
          <a:extLst>
            <a:ext uri="{53640926-AAD7-44D8-BBD7-CCE9431645EC}">
              <a14:shadowObscured xmlns:a14="http://schemas.microsoft.com/office/drawing/2010/main"/>
            </a:ext>
          </a:extLst>
        </p:spPr>
      </p:pic>
      <p:sp>
        <p:nvSpPr>
          <p:cNvPr id="3" name="CasellaDiTesto 2"/>
          <p:cNvSpPr txBox="1"/>
          <p:nvPr/>
        </p:nvSpPr>
        <p:spPr>
          <a:xfrm>
            <a:off x="8820150" y="6267450"/>
            <a:ext cx="3371850" cy="369332"/>
          </a:xfrm>
          <a:prstGeom prst="rect">
            <a:avLst/>
          </a:prstGeom>
          <a:noFill/>
        </p:spPr>
        <p:txBody>
          <a:bodyPr wrap="square" rtlCol="0">
            <a:spAutoFit/>
          </a:bodyPr>
          <a:lstStyle/>
          <a:p>
            <a:endParaRPr lang="it-IT" dirty="0"/>
          </a:p>
        </p:txBody>
      </p:sp>
      <p:sp>
        <p:nvSpPr>
          <p:cNvPr id="5" name="Rettangolo 4"/>
          <p:cNvSpPr/>
          <p:nvPr/>
        </p:nvSpPr>
        <p:spPr>
          <a:xfrm>
            <a:off x="6762126" y="6419849"/>
            <a:ext cx="4935197" cy="369332"/>
          </a:xfrm>
          <a:prstGeom prst="rect">
            <a:avLst/>
          </a:prstGeom>
        </p:spPr>
        <p:txBody>
          <a:bodyPr wrap="none">
            <a:spAutoFit/>
          </a:bodyPr>
          <a:lstStyle/>
          <a:p>
            <a:r>
              <a:rPr lang="it-IT" i="1" dirty="0"/>
              <a:t>B. </a:t>
            </a:r>
            <a:r>
              <a:rPr lang="it-IT" i="1" dirty="0" err="1"/>
              <a:t>Berckhan</a:t>
            </a:r>
            <a:r>
              <a:rPr lang="it-IT" i="1" dirty="0"/>
              <a:t>, Piccolo manuale di autodifesa verbale</a:t>
            </a:r>
            <a:endParaRPr lang="it-IT" dirty="0"/>
          </a:p>
        </p:txBody>
      </p:sp>
    </p:spTree>
    <p:extLst>
      <p:ext uri="{BB962C8B-B14F-4D97-AF65-F5344CB8AC3E}">
        <p14:creationId xmlns:p14="http://schemas.microsoft.com/office/powerpoint/2010/main" val="415859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3331" y="365125"/>
            <a:ext cx="10630469" cy="535627"/>
          </a:xfrm>
        </p:spPr>
        <p:txBody>
          <a:bodyPr>
            <a:normAutofit fontScale="90000"/>
          </a:bodyPr>
          <a:lstStyle/>
          <a:p>
            <a:r>
              <a:rPr lang="it-IT" b="1" dirty="0">
                <a:solidFill>
                  <a:srgbClr val="FF0000"/>
                </a:solidFill>
              </a:rPr>
              <a:t>Dallo scontro verbale al dialogo</a:t>
            </a:r>
          </a:p>
        </p:txBody>
      </p:sp>
      <p:sp>
        <p:nvSpPr>
          <p:cNvPr id="3" name="Segnaposto contenuto 2"/>
          <p:cNvSpPr>
            <a:spLocks noGrp="1"/>
          </p:cNvSpPr>
          <p:nvPr>
            <p:ph idx="1"/>
          </p:nvPr>
        </p:nvSpPr>
        <p:spPr>
          <a:xfrm>
            <a:off x="617464" y="1322111"/>
            <a:ext cx="11163869" cy="5513695"/>
          </a:xfrm>
        </p:spPr>
        <p:txBody>
          <a:bodyPr>
            <a:normAutofit fontScale="92500" lnSpcReduction="10000"/>
          </a:bodyPr>
          <a:lstStyle/>
          <a:p>
            <a:pPr marL="0" indent="0" algn="just">
              <a:buNone/>
            </a:pPr>
            <a:r>
              <a:rPr lang="it-IT" dirty="0"/>
              <a:t>«Per esempio, possiamo chiedere al nostro interlocutore: </a:t>
            </a:r>
            <a:r>
              <a:rPr lang="it-IT" b="1" dirty="0">
                <a:solidFill>
                  <a:srgbClr val="FF0000"/>
                </a:solidFill>
              </a:rPr>
              <a:t>“Come mai per te è così importante?”</a:t>
            </a:r>
            <a:r>
              <a:rPr lang="it-IT" dirty="0"/>
              <a:t>. Oppure: </a:t>
            </a:r>
            <a:r>
              <a:rPr lang="it-IT" b="1" dirty="0">
                <a:solidFill>
                  <a:srgbClr val="FF0000"/>
                </a:solidFill>
              </a:rPr>
              <a:t>“Come sei giunto a questa convinzione?”</a:t>
            </a:r>
            <a:endParaRPr lang="it-IT" dirty="0">
              <a:solidFill>
                <a:srgbClr val="FF0000"/>
              </a:solidFill>
            </a:endParaRPr>
          </a:p>
          <a:p>
            <a:pPr marL="0" indent="0" algn="just">
              <a:buNone/>
            </a:pPr>
            <a:r>
              <a:rPr lang="it-IT" dirty="0"/>
              <a:t> </a:t>
            </a:r>
          </a:p>
          <a:p>
            <a:pPr marL="0" indent="0" algn="just">
              <a:buNone/>
            </a:pPr>
            <a:r>
              <a:rPr lang="it-IT" dirty="0"/>
              <a:t>Così facendo chiediamo all’altro di fornirci </a:t>
            </a:r>
            <a:r>
              <a:rPr lang="it-IT" b="1" dirty="0">
                <a:solidFill>
                  <a:srgbClr val="FF0000"/>
                </a:solidFill>
              </a:rPr>
              <a:t>più informazioni riguardo la sua opinione</a:t>
            </a:r>
            <a:r>
              <a:rPr lang="it-IT" dirty="0"/>
              <a:t>. Si tratta di capire veramente come mai l’altro è tanto coinvolto nel dibattito. Perché parla in tono così concitato? Perché si agita tanto? Forse dietro alle sue parole si nascondono esperienze dolorose del passato? E se sì, quali? </a:t>
            </a:r>
          </a:p>
          <a:p>
            <a:pPr marL="0" indent="0" algn="just">
              <a:buNone/>
            </a:pPr>
            <a:r>
              <a:rPr lang="it-IT" dirty="0"/>
              <a:t> </a:t>
            </a:r>
          </a:p>
          <a:p>
            <a:pPr marL="0" indent="0" algn="just">
              <a:buNone/>
            </a:pPr>
            <a:r>
              <a:rPr lang="it-IT" dirty="0"/>
              <a:t>Queste frasi indagatrici permettono di portare la discussione su un livello più alto. Anziché continuare a litigare ribattendo con sempre nuove argomentazioni, ora si tira fuori </a:t>
            </a:r>
            <a:r>
              <a:rPr lang="it-IT" b="1" dirty="0">
                <a:solidFill>
                  <a:srgbClr val="FF0000"/>
                </a:solidFill>
              </a:rPr>
              <a:t>ciò che si cela dietro i rispettivi punti di vista</a:t>
            </a:r>
            <a:r>
              <a:rPr lang="it-IT" dirty="0">
                <a:solidFill>
                  <a:srgbClr val="FF0000"/>
                </a:solidFill>
              </a:rPr>
              <a:t>. </a:t>
            </a:r>
            <a:r>
              <a:rPr lang="it-IT" dirty="0"/>
              <a:t>Così facendo lo scontro di opinioni si trasforma in un dialogo costruttivo. </a:t>
            </a:r>
            <a:r>
              <a:rPr lang="it-IT" b="1" dirty="0">
                <a:solidFill>
                  <a:srgbClr val="FF0000"/>
                </a:solidFill>
              </a:rPr>
              <a:t>Un dialogo, nel quale tutti guadagnano qualcosa di importante: la conoscenza</a:t>
            </a:r>
            <a:r>
              <a:rPr lang="it-IT" dirty="0"/>
              <a:t>» </a:t>
            </a:r>
          </a:p>
          <a:p>
            <a:pPr marL="0" indent="0" algn="just">
              <a:buNone/>
            </a:pPr>
            <a:r>
              <a:rPr lang="it-IT" dirty="0" smtClean="0"/>
              <a:t>                                                     </a:t>
            </a:r>
            <a:r>
              <a:rPr lang="it-IT" dirty="0"/>
              <a:t>(</a:t>
            </a:r>
            <a:r>
              <a:rPr lang="it-IT" i="1" dirty="0"/>
              <a:t>B. </a:t>
            </a:r>
            <a:r>
              <a:rPr lang="it-IT" i="1" dirty="0" err="1"/>
              <a:t>Berckhan</a:t>
            </a:r>
            <a:r>
              <a:rPr lang="it-IT" i="1" dirty="0"/>
              <a:t>, Piccolo manuale di autodifesa verbale</a:t>
            </a:r>
            <a:r>
              <a:rPr lang="it-IT" dirty="0"/>
              <a:t>)</a:t>
            </a:r>
          </a:p>
          <a:p>
            <a:endParaRPr lang="it-IT" dirty="0"/>
          </a:p>
        </p:txBody>
      </p:sp>
    </p:spTree>
    <p:extLst>
      <p:ext uri="{BB962C8B-B14F-4D97-AF65-F5344CB8AC3E}">
        <p14:creationId xmlns:p14="http://schemas.microsoft.com/office/powerpoint/2010/main" val="25795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838200" y="365126"/>
            <a:ext cx="10515600" cy="726696"/>
          </a:xfrm>
        </p:spPr>
        <p:txBody>
          <a:bodyPr>
            <a:noAutofit/>
          </a:bodyPr>
          <a:lstStyle/>
          <a:p>
            <a:pPr algn="just"/>
            <a:r>
              <a:rPr lang="it-IT" sz="3600" b="1" dirty="0">
                <a:solidFill>
                  <a:srgbClr val="FF0000"/>
                </a:solidFill>
              </a:rPr>
              <a:t>L’importanza dell’empatia </a:t>
            </a:r>
            <a:r>
              <a:rPr lang="it-IT" sz="3600" b="1" dirty="0" smtClean="0">
                <a:solidFill>
                  <a:srgbClr val="FF0000"/>
                </a:solidFill>
              </a:rPr>
              <a:t> e del linguaggio non verbale nel </a:t>
            </a:r>
            <a:r>
              <a:rPr lang="it-IT" sz="3600" b="1" dirty="0">
                <a:solidFill>
                  <a:srgbClr val="FF0000"/>
                </a:solidFill>
              </a:rPr>
              <a:t>tenere aperto il dialogo</a:t>
            </a:r>
          </a:p>
        </p:txBody>
      </p:sp>
      <p:sp>
        <p:nvSpPr>
          <p:cNvPr id="7" name="Segnaposto contenuto 6"/>
          <p:cNvSpPr>
            <a:spLocks noGrp="1"/>
          </p:cNvSpPr>
          <p:nvPr>
            <p:ph idx="1"/>
          </p:nvPr>
        </p:nvSpPr>
        <p:spPr>
          <a:xfrm>
            <a:off x="838200" y="1378424"/>
            <a:ext cx="10515600" cy="4798539"/>
          </a:xfrm>
        </p:spPr>
        <p:txBody>
          <a:bodyPr>
            <a:normAutofit/>
          </a:bodyPr>
          <a:lstStyle/>
          <a:p>
            <a:pPr algn="just"/>
            <a:endParaRPr lang="it-IT" dirty="0"/>
          </a:p>
          <a:p>
            <a:pPr marL="0" indent="0" algn="just">
              <a:buNone/>
            </a:pPr>
            <a:r>
              <a:rPr lang="it-IT" dirty="0" smtClean="0"/>
              <a:t>Conta l’atteggiamento </a:t>
            </a:r>
            <a:r>
              <a:rPr lang="it-IT" dirty="0"/>
              <a:t>interiore che le domande </a:t>
            </a:r>
            <a:r>
              <a:rPr lang="it-IT" dirty="0" smtClean="0"/>
              <a:t>rivelano. </a:t>
            </a:r>
            <a:r>
              <a:rPr lang="it-IT" dirty="0" smtClean="0">
                <a:solidFill>
                  <a:srgbClr val="FF0000"/>
                </a:solidFill>
              </a:rPr>
              <a:t>S</a:t>
            </a:r>
            <a:r>
              <a:rPr lang="it-IT" dirty="0" smtClean="0">
                <a:solidFill>
                  <a:srgbClr val="FF0000"/>
                </a:solidFill>
              </a:rPr>
              <a:t>olo </a:t>
            </a:r>
            <a:r>
              <a:rPr lang="it-IT" dirty="0">
                <a:solidFill>
                  <a:srgbClr val="FF0000"/>
                </a:solidFill>
              </a:rPr>
              <a:t>se siamo davvero intenzionati a capire l’altro le nostre domande suoneranno sincere</a:t>
            </a:r>
            <a:r>
              <a:rPr lang="it-IT" dirty="0"/>
              <a:t>. Non si tratta di sottoporlo al quinto grado o di emettere diagnosi psicologiche, </a:t>
            </a:r>
            <a:r>
              <a:rPr lang="it-IT" dirty="0" smtClean="0"/>
              <a:t>o fare domande da poliziotto inquisitore. </a:t>
            </a:r>
            <a:endParaRPr lang="it-IT" dirty="0"/>
          </a:p>
          <a:p>
            <a:pPr marL="0" indent="0" algn="just">
              <a:buNone/>
            </a:pPr>
            <a:r>
              <a:rPr lang="it-IT" dirty="0" smtClean="0"/>
              <a:t>Le parole che usiamo e il linguaggio verbale che mostriamo tradiscono le nostre vere intenzioni</a:t>
            </a:r>
            <a:endParaRPr lang="it-IT" dirty="0"/>
          </a:p>
          <a:p>
            <a:pPr marL="0" indent="0">
              <a:buNone/>
            </a:pPr>
            <a:endParaRPr lang="it-IT" dirty="0"/>
          </a:p>
        </p:txBody>
      </p:sp>
    </p:spTree>
    <p:extLst>
      <p:ext uri="{BB962C8B-B14F-4D97-AF65-F5344CB8AC3E}">
        <p14:creationId xmlns:p14="http://schemas.microsoft.com/office/powerpoint/2010/main" val="19841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03865"/>
          </a:xfrm>
        </p:spPr>
        <p:txBody>
          <a:bodyPr>
            <a:normAutofit fontScale="90000"/>
          </a:bodyPr>
          <a:lstStyle/>
          <a:p>
            <a:r>
              <a:rPr lang="it-IT" b="1" dirty="0">
                <a:solidFill>
                  <a:srgbClr val="FF0000"/>
                </a:solidFill>
              </a:rPr>
              <a:t>Domande che tengono aperto il </a:t>
            </a:r>
            <a:r>
              <a:rPr lang="it-IT" b="1" dirty="0" smtClean="0">
                <a:solidFill>
                  <a:srgbClr val="FF0000"/>
                </a:solidFill>
              </a:rPr>
              <a:t>dialogo e…</a:t>
            </a:r>
            <a:endParaRPr lang="it-IT" b="1" dirty="0">
              <a:solidFill>
                <a:srgbClr val="FF0000"/>
              </a:solidFill>
            </a:endParaRPr>
          </a:p>
        </p:txBody>
      </p:sp>
      <p:sp>
        <p:nvSpPr>
          <p:cNvPr id="3" name="Segnaposto contenuto 2"/>
          <p:cNvSpPr>
            <a:spLocks noGrp="1"/>
          </p:cNvSpPr>
          <p:nvPr>
            <p:ph idx="1"/>
          </p:nvPr>
        </p:nvSpPr>
        <p:spPr>
          <a:xfrm>
            <a:off x="838200" y="1105470"/>
            <a:ext cx="10515600" cy="5071494"/>
          </a:xfrm>
        </p:spPr>
        <p:txBody>
          <a:bodyPr>
            <a:normAutofit/>
          </a:bodyPr>
          <a:lstStyle/>
          <a:p>
            <a:pPr algn="just"/>
            <a:r>
              <a:rPr lang="it-IT" dirty="0"/>
              <a:t>Ognuno di noi muove da </a:t>
            </a:r>
            <a:r>
              <a:rPr lang="it-IT" dirty="0">
                <a:solidFill>
                  <a:srgbClr val="FF0000"/>
                </a:solidFill>
              </a:rPr>
              <a:t>convinzioni</a:t>
            </a:r>
            <a:r>
              <a:rPr lang="it-IT" dirty="0"/>
              <a:t>. Spesso queste convinzioni si scontrano. Una strategia di confronto dialogante può essere </a:t>
            </a:r>
            <a:r>
              <a:rPr lang="it-IT" dirty="0" smtClean="0"/>
              <a:t>questa</a:t>
            </a:r>
            <a:r>
              <a:rPr lang="it-IT" dirty="0" smtClean="0"/>
              <a:t>, </a:t>
            </a:r>
            <a:r>
              <a:rPr lang="it-IT" dirty="0" smtClean="0">
                <a:solidFill>
                  <a:srgbClr val="FF0000"/>
                </a:solidFill>
              </a:rPr>
              <a:t>passando dalle affermazioni alle domande giuste:</a:t>
            </a:r>
            <a:endParaRPr lang="it-IT" dirty="0" smtClean="0">
              <a:solidFill>
                <a:srgbClr val="FF0000"/>
              </a:solidFill>
            </a:endParaRPr>
          </a:p>
          <a:p>
            <a:pPr algn="just"/>
            <a:endParaRPr lang="it-IT" dirty="0">
              <a:solidFill>
                <a:srgbClr val="FF0000"/>
              </a:solidFill>
            </a:endParaRPr>
          </a:p>
        </p:txBody>
      </p:sp>
      <p:graphicFrame>
        <p:nvGraphicFramePr>
          <p:cNvPr id="4" name="Tabella 3"/>
          <p:cNvGraphicFramePr>
            <a:graphicFrameLocks noGrp="1"/>
          </p:cNvGraphicFramePr>
          <p:nvPr/>
        </p:nvGraphicFramePr>
        <p:xfrm>
          <a:off x="838199" y="2469734"/>
          <a:ext cx="9955140" cy="4297680"/>
        </p:xfrm>
        <a:graphic>
          <a:graphicData uri="http://schemas.openxmlformats.org/drawingml/2006/table">
            <a:tbl>
              <a:tblPr firstRow="1" bandRow="1">
                <a:tableStyleId>{5C22544A-7EE6-4342-B048-85BDC9FD1C3A}</a:tableStyleId>
              </a:tblPr>
              <a:tblGrid>
                <a:gridCol w="4977570">
                  <a:extLst>
                    <a:ext uri="{9D8B030D-6E8A-4147-A177-3AD203B41FA5}">
                      <a16:colId xmlns:a16="http://schemas.microsoft.com/office/drawing/2014/main" val="2629208102"/>
                    </a:ext>
                  </a:extLst>
                </a:gridCol>
                <a:gridCol w="4977570">
                  <a:extLst>
                    <a:ext uri="{9D8B030D-6E8A-4147-A177-3AD203B41FA5}">
                      <a16:colId xmlns:a16="http://schemas.microsoft.com/office/drawing/2014/main" val="547485847"/>
                    </a:ext>
                  </a:extLst>
                </a:gridCol>
              </a:tblGrid>
              <a:tr h="354567">
                <a:tc>
                  <a:txBody>
                    <a:bodyPr/>
                    <a:lstStyle/>
                    <a:p>
                      <a:r>
                        <a:rPr lang="it-IT" dirty="0" smtClean="0"/>
                        <a:t>Inasprire</a:t>
                      </a:r>
                      <a:r>
                        <a:rPr lang="it-IT" baseline="0" dirty="0" smtClean="0"/>
                        <a:t> la discussione</a:t>
                      </a:r>
                      <a:endParaRPr lang="it-IT" dirty="0"/>
                    </a:p>
                  </a:txBody>
                  <a:tcPr/>
                </a:tc>
                <a:tc>
                  <a:txBody>
                    <a:bodyPr/>
                    <a:lstStyle/>
                    <a:p>
                      <a:r>
                        <a:rPr lang="it-IT" dirty="0" smtClean="0"/>
                        <a:t>Comprendere</a:t>
                      </a:r>
                      <a:r>
                        <a:rPr lang="it-IT" baseline="0" dirty="0" smtClean="0"/>
                        <a:t> le opinioni altrui</a:t>
                      </a:r>
                      <a:endParaRPr lang="it-IT" dirty="0"/>
                    </a:p>
                  </a:txBody>
                  <a:tcPr/>
                </a:tc>
                <a:extLst>
                  <a:ext uri="{0D108BD9-81ED-4DB2-BD59-A6C34878D82A}">
                    <a16:rowId xmlns:a16="http://schemas.microsoft.com/office/drawing/2014/main" val="858102056"/>
                  </a:ext>
                </a:extLst>
              </a:tr>
              <a:tr h="874274">
                <a:tc>
                  <a:txBody>
                    <a:bodyPr/>
                    <a:lstStyle/>
                    <a:p>
                      <a:pPr algn="just"/>
                      <a:r>
                        <a:rPr lang="it-IT" dirty="0" smtClean="0"/>
                        <a:t>«No, tu sbagli completamente!»</a:t>
                      </a:r>
                    </a:p>
                    <a:p>
                      <a:pPr algn="just"/>
                      <a:r>
                        <a:rPr lang="it-IT" dirty="0" smtClean="0"/>
                        <a:t>«La tua opinione è assurda/esagerata/di parte/fuori</a:t>
                      </a:r>
                      <a:r>
                        <a:rPr lang="it-IT" baseline="0" dirty="0" smtClean="0"/>
                        <a:t> luogo»</a:t>
                      </a:r>
                      <a:endParaRPr lang="it-IT" dirty="0"/>
                    </a:p>
                  </a:txBody>
                  <a:tcPr/>
                </a:tc>
                <a:tc>
                  <a: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it-IT" dirty="0" smtClean="0"/>
                        <a:t>«Come sei arrivato a questa conclusione? </a:t>
                      </a:r>
                      <a:r>
                        <a:rPr lang="it-IT" baseline="0" dirty="0" smtClean="0"/>
                        <a:t>Mi piacerebbe/interesserebbe saperlo»</a:t>
                      </a:r>
                      <a:endParaRPr lang="it-IT" dirty="0" smtClean="0"/>
                    </a:p>
                    <a:p>
                      <a:pPr algn="just"/>
                      <a:endParaRPr lang="it-IT" dirty="0"/>
                    </a:p>
                  </a:txBody>
                  <a:tcPr/>
                </a:tc>
                <a:extLst>
                  <a:ext uri="{0D108BD9-81ED-4DB2-BD59-A6C34878D82A}">
                    <a16:rowId xmlns:a16="http://schemas.microsoft.com/office/drawing/2014/main" val="501197567"/>
                  </a:ext>
                </a:extLst>
              </a:tr>
              <a:tr h="874274">
                <a:tc>
                  <a:txBody>
                    <a:bodyPr/>
                    <a:lstStyle/>
                    <a:p>
                      <a:pPr algn="just"/>
                      <a:r>
                        <a:rPr lang="it-IT" dirty="0" smtClean="0"/>
                        <a:t>«Non puoi</a:t>
                      </a:r>
                      <a:r>
                        <a:rPr lang="it-IT" baseline="0" dirty="0" smtClean="0"/>
                        <a:t> dire una cosa del genere!»</a:t>
                      </a:r>
                    </a:p>
                    <a:p>
                      <a:pPr algn="just"/>
                      <a:r>
                        <a:rPr lang="it-IT" baseline="0" dirty="0" smtClean="0"/>
                        <a:t>«Sei l’unico a pensarla così!»</a:t>
                      </a:r>
                      <a:endParaRPr lang="it-IT" dirty="0"/>
                    </a:p>
                  </a:txBody>
                  <a:tcPr/>
                </a:tc>
                <a:tc>
                  <a: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it-IT" dirty="0" smtClean="0"/>
                        <a:t>«Come mai ci tieni tanto a questa convinzione?» </a:t>
                      </a:r>
                    </a:p>
                    <a:p>
                      <a:pPr marL="0" marR="0" lvl="1" indent="0" algn="just" defTabSz="914400" rtl="0" eaLnBrk="1" fontAlgn="auto" latinLnBrk="0" hangingPunct="1">
                        <a:lnSpc>
                          <a:spcPct val="100000"/>
                        </a:lnSpc>
                        <a:spcBef>
                          <a:spcPts val="0"/>
                        </a:spcBef>
                        <a:spcAft>
                          <a:spcPts val="0"/>
                        </a:spcAft>
                        <a:buClrTx/>
                        <a:buSzTx/>
                        <a:buFontTx/>
                        <a:buNone/>
                        <a:tabLst/>
                        <a:defRPr/>
                      </a:pPr>
                      <a:r>
                        <a:rPr lang="it-IT" dirty="0" smtClean="0"/>
                        <a:t>«Come mai la pensi così»</a:t>
                      </a:r>
                    </a:p>
                    <a:p>
                      <a:pPr algn="just"/>
                      <a:endParaRPr lang="it-IT" dirty="0"/>
                    </a:p>
                  </a:txBody>
                  <a:tcPr/>
                </a:tc>
                <a:extLst>
                  <a:ext uri="{0D108BD9-81ED-4DB2-BD59-A6C34878D82A}">
                    <a16:rowId xmlns:a16="http://schemas.microsoft.com/office/drawing/2014/main" val="1997632524"/>
                  </a:ext>
                </a:extLst>
              </a:tr>
              <a:tr h="874274">
                <a:tc>
                  <a:txBody>
                    <a:bodyPr/>
                    <a:lstStyle/>
                    <a:p>
                      <a:pPr algn="just"/>
                      <a:r>
                        <a:rPr lang="it-IT" dirty="0" smtClean="0"/>
                        <a:t>«Devi riconoscere</a:t>
                      </a:r>
                      <a:r>
                        <a:rPr lang="it-IT" baseline="0" dirty="0" smtClean="0"/>
                        <a:t> che…»</a:t>
                      </a:r>
                    </a:p>
                    <a:p>
                      <a:pPr algn="just"/>
                      <a:r>
                        <a:rPr lang="it-IT" baseline="0" dirty="0" smtClean="0"/>
                        <a:t>«Si vede che non conosci bene l’argomento/sei ignorante»</a:t>
                      </a:r>
                      <a:endParaRPr lang="it-IT" dirty="0"/>
                    </a:p>
                  </a:txBody>
                  <a:tcPr/>
                </a:tc>
                <a:tc>
                  <a: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it-IT" dirty="0" smtClean="0"/>
                        <a:t>«Hai avuto delle esperienze personali in merito?»</a:t>
                      </a:r>
                    </a:p>
                    <a:p>
                      <a:pPr algn="just"/>
                      <a:endParaRPr lang="it-IT" dirty="0"/>
                    </a:p>
                  </a:txBody>
                  <a:tcPr/>
                </a:tc>
                <a:extLst>
                  <a:ext uri="{0D108BD9-81ED-4DB2-BD59-A6C34878D82A}">
                    <a16:rowId xmlns:a16="http://schemas.microsoft.com/office/drawing/2014/main" val="4034141737"/>
                  </a:ext>
                </a:extLst>
              </a:tr>
              <a:tr h="1136556">
                <a:tc>
                  <a:txBody>
                    <a:bodyPr/>
                    <a:lstStyle/>
                    <a:p>
                      <a:pPr algn="just"/>
                      <a:r>
                        <a:rPr lang="it-IT" dirty="0" smtClean="0"/>
                        <a:t>«Pensandola</a:t>
                      </a:r>
                      <a:r>
                        <a:rPr lang="it-IT" baseline="0" dirty="0" smtClean="0"/>
                        <a:t> così, non andrai da nessuna parte!»</a:t>
                      </a:r>
                    </a:p>
                    <a:p>
                      <a:pPr algn="just"/>
                      <a:r>
                        <a:rPr lang="it-IT" baseline="0" dirty="0" smtClean="0"/>
                        <a:t>«Ma stai di fuori? Sei pazzo? Sei scemo? Sei malato? Tu non ci stai con la testa. Ci sei o ci fai?»</a:t>
                      </a:r>
                      <a:endParaRPr lang="it-IT" dirty="0"/>
                    </a:p>
                  </a:txBody>
                  <a:tcPr/>
                </a:tc>
                <a:tc>
                  <a: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it-IT" dirty="0" smtClean="0"/>
                        <a:t>«Vediamo un po’ se</a:t>
                      </a:r>
                      <a:r>
                        <a:rPr lang="it-IT" baseline="0" dirty="0" smtClean="0"/>
                        <a:t> ho capito bene (</a:t>
                      </a:r>
                      <a:r>
                        <a:rPr lang="it-IT" i="1" baseline="0" dirty="0" smtClean="0"/>
                        <a:t>riassumere la posizione dell’altro con le sue parole</a:t>
                      </a:r>
                      <a:r>
                        <a:rPr lang="it-IT" baseline="0" dirty="0" smtClean="0"/>
                        <a:t>)…</a:t>
                      </a:r>
                      <a:r>
                        <a:rPr lang="it-IT" dirty="0" smtClean="0"/>
                        <a:t> E cosa ti spinge a pensare questo?»</a:t>
                      </a:r>
                    </a:p>
                    <a:p>
                      <a:pPr algn="just"/>
                      <a:endParaRPr lang="it-IT" dirty="0"/>
                    </a:p>
                  </a:txBody>
                  <a:tcPr/>
                </a:tc>
                <a:extLst>
                  <a:ext uri="{0D108BD9-81ED-4DB2-BD59-A6C34878D82A}">
                    <a16:rowId xmlns:a16="http://schemas.microsoft.com/office/drawing/2014/main" val="1007288796"/>
                  </a:ext>
                </a:extLst>
              </a:tr>
            </a:tbl>
          </a:graphicData>
        </a:graphic>
      </p:graphicFrame>
    </p:spTree>
    <p:extLst>
      <p:ext uri="{BB962C8B-B14F-4D97-AF65-F5344CB8AC3E}">
        <p14:creationId xmlns:p14="http://schemas.microsoft.com/office/powerpoint/2010/main" val="22604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03865"/>
          </a:xfrm>
        </p:spPr>
        <p:txBody>
          <a:bodyPr>
            <a:normAutofit fontScale="90000"/>
          </a:bodyPr>
          <a:lstStyle/>
          <a:p>
            <a:r>
              <a:rPr lang="it-IT" b="1" dirty="0" smtClean="0">
                <a:solidFill>
                  <a:srgbClr val="FF0000"/>
                </a:solidFill>
              </a:rPr>
              <a:t>…ascolto empatico e attivo</a:t>
            </a:r>
            <a:endParaRPr lang="it-IT" b="1" dirty="0">
              <a:solidFill>
                <a:srgbClr val="FF0000"/>
              </a:solidFill>
            </a:endParaRPr>
          </a:p>
        </p:txBody>
      </p:sp>
      <p:sp>
        <p:nvSpPr>
          <p:cNvPr id="3" name="Segnaposto contenuto 2"/>
          <p:cNvSpPr>
            <a:spLocks noGrp="1"/>
          </p:cNvSpPr>
          <p:nvPr>
            <p:ph idx="1"/>
          </p:nvPr>
        </p:nvSpPr>
        <p:spPr>
          <a:xfrm>
            <a:off x="838200" y="1105470"/>
            <a:ext cx="10515600" cy="5071494"/>
          </a:xfrm>
        </p:spPr>
        <p:txBody>
          <a:bodyPr>
            <a:normAutofit/>
          </a:bodyPr>
          <a:lstStyle/>
          <a:p>
            <a:pPr marL="0" indent="0" algn="just">
              <a:buNone/>
            </a:pPr>
            <a:r>
              <a:rPr lang="it-IT" dirty="0" smtClean="0"/>
              <a:t>Dopo le domande:</a:t>
            </a:r>
          </a:p>
          <a:p>
            <a:pPr marL="0" indent="0" algn="just">
              <a:buNone/>
            </a:pPr>
            <a:endParaRPr lang="it-IT" dirty="0"/>
          </a:p>
          <a:p>
            <a:pPr lvl="1" algn="just"/>
            <a:r>
              <a:rPr lang="it-IT" sz="2800" dirty="0">
                <a:solidFill>
                  <a:srgbClr val="FF0000"/>
                </a:solidFill>
              </a:rPr>
              <a:t>Ascoltate attentamente cosa vi </a:t>
            </a:r>
            <a:r>
              <a:rPr lang="it-IT" sz="2800" dirty="0" smtClean="0">
                <a:solidFill>
                  <a:srgbClr val="FF0000"/>
                </a:solidFill>
              </a:rPr>
              <a:t>risponde l’altro</a:t>
            </a:r>
            <a:r>
              <a:rPr lang="it-IT" sz="2800" dirty="0" smtClean="0"/>
              <a:t>. </a:t>
            </a:r>
            <a:r>
              <a:rPr lang="it-IT" sz="2800" dirty="0"/>
              <a:t>Continuate a porre domande finché avrete capito che cosa lo ha portato a farsi tale opinione. </a:t>
            </a:r>
          </a:p>
          <a:p>
            <a:pPr lvl="1" algn="just"/>
            <a:r>
              <a:rPr lang="it-IT" sz="2800" dirty="0">
                <a:solidFill>
                  <a:srgbClr val="FF0000"/>
                </a:solidFill>
              </a:rPr>
              <a:t>Ripetete a vostra volta </a:t>
            </a:r>
            <a:r>
              <a:rPr lang="it-IT" sz="2800" dirty="0"/>
              <a:t>quello che l’altro vi ha risposto, ma </a:t>
            </a:r>
            <a:r>
              <a:rPr lang="it-IT" sz="2800" dirty="0">
                <a:solidFill>
                  <a:srgbClr val="FF0000"/>
                </a:solidFill>
              </a:rPr>
              <a:t>cercate di usare anche le sue parole</a:t>
            </a:r>
            <a:r>
              <a:rPr lang="it-IT" sz="2800" dirty="0"/>
              <a:t>. </a:t>
            </a:r>
          </a:p>
          <a:p>
            <a:pPr lvl="1" algn="just"/>
            <a:r>
              <a:rPr lang="it-IT" sz="2800" dirty="0"/>
              <a:t>Spiegategli infine perché voi siete di diversa opinione. </a:t>
            </a:r>
            <a:r>
              <a:rPr lang="it-IT" sz="2800" dirty="0">
                <a:solidFill>
                  <a:srgbClr val="FF0000"/>
                </a:solidFill>
              </a:rPr>
              <a:t>Quali esperienze stanno alla base della vostra convinzione?</a:t>
            </a:r>
          </a:p>
        </p:txBody>
      </p:sp>
    </p:spTree>
    <p:extLst>
      <p:ext uri="{BB962C8B-B14F-4D97-AF65-F5344CB8AC3E}">
        <p14:creationId xmlns:p14="http://schemas.microsoft.com/office/powerpoint/2010/main" val="343956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96925"/>
          </a:xfrm>
        </p:spPr>
        <p:txBody>
          <a:bodyPr>
            <a:normAutofit fontScale="90000"/>
          </a:bodyPr>
          <a:lstStyle/>
          <a:p>
            <a:pPr algn="just"/>
            <a:r>
              <a:rPr lang="it-IT" sz="3200" b="1" dirty="0">
                <a:solidFill>
                  <a:srgbClr val="FF0000"/>
                </a:solidFill>
              </a:rPr>
              <a:t>Diventare consapevoli del bisogno di riconoscimento e dello spirito di competizione</a:t>
            </a:r>
          </a:p>
        </p:txBody>
      </p:sp>
      <p:sp>
        <p:nvSpPr>
          <p:cNvPr id="3" name="Segnaposto contenuto 2"/>
          <p:cNvSpPr>
            <a:spLocks noGrp="1"/>
          </p:cNvSpPr>
          <p:nvPr>
            <p:ph idx="1"/>
          </p:nvPr>
        </p:nvSpPr>
        <p:spPr>
          <a:xfrm>
            <a:off x="838200" y="1257301"/>
            <a:ext cx="10515600" cy="5514974"/>
          </a:xfrm>
        </p:spPr>
        <p:txBody>
          <a:bodyPr>
            <a:normAutofit/>
          </a:bodyPr>
          <a:lstStyle/>
          <a:p>
            <a:pPr marL="0" indent="0" algn="just">
              <a:buNone/>
            </a:pPr>
            <a:endParaRPr lang="it-IT" dirty="0" smtClean="0"/>
          </a:p>
          <a:p>
            <a:pPr marL="0" indent="0" algn="just">
              <a:buNone/>
            </a:pPr>
            <a:r>
              <a:rPr lang="it-IT" dirty="0" smtClean="0"/>
              <a:t>Quanta </a:t>
            </a:r>
            <a:r>
              <a:rPr lang="it-IT" dirty="0"/>
              <a:t>sofferenza comporta l’entrare in competizione con gli altri? </a:t>
            </a:r>
            <a:endParaRPr lang="it-IT" dirty="0" smtClean="0"/>
          </a:p>
          <a:p>
            <a:pPr marL="0" indent="0" algn="just">
              <a:buNone/>
            </a:pPr>
            <a:r>
              <a:rPr lang="it-IT" dirty="0" smtClean="0"/>
              <a:t>Ecco il motivo di molti conflitti: </a:t>
            </a:r>
            <a:r>
              <a:rPr lang="it-IT" dirty="0" smtClean="0">
                <a:solidFill>
                  <a:srgbClr val="FF0000"/>
                </a:solidFill>
              </a:rPr>
              <a:t>cerchiamo la competizione a tutti i costi.</a:t>
            </a:r>
          </a:p>
          <a:p>
            <a:pPr marL="0" indent="0" algn="just">
              <a:buNone/>
            </a:pPr>
            <a:endParaRPr lang="it-IT" dirty="0">
              <a:solidFill>
                <a:srgbClr val="FF0000"/>
              </a:solidFill>
            </a:endParaRPr>
          </a:p>
          <a:p>
            <a:pPr marL="0" lvl="1" indent="0" algn="just">
              <a:spcBef>
                <a:spcPts val="1000"/>
              </a:spcBef>
              <a:buNone/>
            </a:pPr>
            <a:r>
              <a:rPr lang="it-IT" sz="2800" dirty="0"/>
              <a:t>In una società concorrenziale tutti vengono spinti da un’idea: </a:t>
            </a:r>
            <a:r>
              <a:rPr lang="it-IT" sz="2800" dirty="0">
                <a:solidFill>
                  <a:srgbClr val="FF0000"/>
                </a:solidFill>
              </a:rPr>
              <a:t>senza lotta non funziona. Ma è davvero così? Possiamo ottenere ciò che ci sta a cuore anche senza gareggiare, magari attraverso la collaborazione o l’aiuto reciproco? </a:t>
            </a:r>
            <a:r>
              <a:rPr lang="it-IT" sz="2800" dirty="0"/>
              <a:t>Cosa cambierebbe se decidessi di fare dei miei concorrenti degli alleati? </a:t>
            </a:r>
          </a:p>
          <a:p>
            <a:pPr marL="0" indent="0" algn="just">
              <a:buNone/>
            </a:pPr>
            <a:endParaRPr lang="it-IT" dirty="0" smtClean="0">
              <a:solidFill>
                <a:srgbClr val="FF0000"/>
              </a:solidFill>
            </a:endParaRPr>
          </a:p>
          <a:p>
            <a:pPr marL="0" indent="0" algn="just">
              <a:buNone/>
            </a:pPr>
            <a:endParaRPr lang="it-IT" dirty="0"/>
          </a:p>
        </p:txBody>
      </p:sp>
    </p:spTree>
    <p:extLst>
      <p:ext uri="{BB962C8B-B14F-4D97-AF65-F5344CB8AC3E}">
        <p14:creationId xmlns:p14="http://schemas.microsoft.com/office/powerpoint/2010/main" val="22643696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96925"/>
          </a:xfrm>
        </p:spPr>
        <p:txBody>
          <a:bodyPr>
            <a:normAutofit fontScale="90000"/>
          </a:bodyPr>
          <a:lstStyle/>
          <a:p>
            <a:pPr algn="just"/>
            <a:r>
              <a:rPr lang="it-IT" sz="3200" b="1" dirty="0">
                <a:solidFill>
                  <a:srgbClr val="FF0000"/>
                </a:solidFill>
              </a:rPr>
              <a:t>Diventare consapevoli del bisogno di riconoscimento e dello spirito di competizione</a:t>
            </a:r>
          </a:p>
        </p:txBody>
      </p:sp>
      <p:sp>
        <p:nvSpPr>
          <p:cNvPr id="3" name="Segnaposto contenuto 2"/>
          <p:cNvSpPr>
            <a:spLocks noGrp="1"/>
          </p:cNvSpPr>
          <p:nvPr>
            <p:ph idx="1"/>
          </p:nvPr>
        </p:nvSpPr>
        <p:spPr>
          <a:xfrm>
            <a:off x="838200" y="1257301"/>
            <a:ext cx="10954996" cy="4989675"/>
          </a:xfrm>
        </p:spPr>
        <p:txBody>
          <a:bodyPr>
            <a:normAutofit/>
          </a:bodyPr>
          <a:lstStyle/>
          <a:p>
            <a:pPr marL="0" indent="0" algn="just">
              <a:buNone/>
            </a:pPr>
            <a:endParaRPr lang="it-IT" dirty="0" smtClean="0"/>
          </a:p>
          <a:p>
            <a:pPr marL="0" lvl="1" indent="0" algn="just">
              <a:buNone/>
            </a:pPr>
            <a:r>
              <a:rPr lang="it-IT" sz="2800" dirty="0" smtClean="0">
                <a:solidFill>
                  <a:srgbClr val="FF0000"/>
                </a:solidFill>
              </a:rPr>
              <a:t>Usciamo </a:t>
            </a:r>
            <a:r>
              <a:rPr lang="it-IT" sz="2800" dirty="0">
                <a:solidFill>
                  <a:srgbClr val="FF0000"/>
                </a:solidFill>
              </a:rPr>
              <a:t>dalla trance competitiva </a:t>
            </a:r>
            <a:r>
              <a:rPr lang="it-IT" sz="2800" dirty="0"/>
              <a:t>(ossia dal meccanismo inconsapevole e ipnotico di entrare in competizione a tutti i costi</a:t>
            </a:r>
            <a:r>
              <a:rPr lang="it-IT" sz="2800" dirty="0"/>
              <a:t>) </a:t>
            </a:r>
            <a:endParaRPr lang="it-IT" sz="2800" dirty="0" smtClean="0"/>
          </a:p>
          <a:p>
            <a:pPr marL="457200" lvl="1" indent="0" algn="just">
              <a:buNone/>
            </a:pPr>
            <a:endParaRPr lang="it-IT" sz="2800" dirty="0"/>
          </a:p>
          <a:p>
            <a:pPr marL="0" lvl="1" indent="0" algn="just">
              <a:buNone/>
            </a:pPr>
            <a:r>
              <a:rPr lang="it-IT" sz="2800" dirty="0" smtClean="0">
                <a:solidFill>
                  <a:srgbClr val="FF0000"/>
                </a:solidFill>
              </a:rPr>
              <a:t>Convinzioni</a:t>
            </a:r>
            <a:r>
              <a:rPr lang="it-IT" sz="2800" dirty="0" smtClean="0"/>
              <a:t> </a:t>
            </a:r>
            <a:r>
              <a:rPr lang="it-IT" sz="2800" dirty="0"/>
              <a:t>largamente </a:t>
            </a:r>
            <a:r>
              <a:rPr lang="it-IT" sz="2800" dirty="0" smtClean="0"/>
              <a:t>condivise nella </a:t>
            </a:r>
            <a:r>
              <a:rPr lang="it-IT" sz="2800" dirty="0" smtClean="0">
                <a:solidFill>
                  <a:srgbClr val="FF0000"/>
                </a:solidFill>
              </a:rPr>
              <a:t>società </a:t>
            </a:r>
            <a:r>
              <a:rPr lang="it-IT" sz="2800" dirty="0" err="1" smtClean="0">
                <a:solidFill>
                  <a:srgbClr val="FF0000"/>
                </a:solidFill>
              </a:rPr>
              <a:t>competetiva</a:t>
            </a:r>
            <a:r>
              <a:rPr lang="it-IT" sz="2800" dirty="0" smtClean="0"/>
              <a:t>: </a:t>
            </a:r>
            <a:endParaRPr lang="it-IT" sz="2800" dirty="0"/>
          </a:p>
          <a:p>
            <a:pPr lvl="1" algn="just"/>
            <a:r>
              <a:rPr lang="it-IT" sz="2800" dirty="0" smtClean="0"/>
              <a:t>Chi </a:t>
            </a:r>
            <a:r>
              <a:rPr lang="it-IT" sz="2800" dirty="0"/>
              <a:t>non </a:t>
            </a:r>
            <a:r>
              <a:rPr lang="it-IT" sz="2800" dirty="0" smtClean="0"/>
              <a:t>compete (o non è competitivo) </a:t>
            </a:r>
            <a:r>
              <a:rPr lang="it-IT" sz="2800" dirty="0"/>
              <a:t>non vale niente</a:t>
            </a:r>
          </a:p>
          <a:p>
            <a:pPr lvl="1" algn="just"/>
            <a:r>
              <a:rPr lang="it-IT" sz="2800" dirty="0"/>
              <a:t>Ciò che vale scarseggia ed è necessario combattere </a:t>
            </a:r>
            <a:r>
              <a:rPr lang="it-IT" sz="2800" dirty="0" smtClean="0"/>
              <a:t>duramente per </a:t>
            </a:r>
            <a:r>
              <a:rPr lang="it-IT" sz="2800" dirty="0"/>
              <a:t>ottenerlo</a:t>
            </a:r>
          </a:p>
          <a:p>
            <a:pPr lvl="1" algn="just"/>
            <a:r>
              <a:rPr lang="it-IT" sz="2800" dirty="0"/>
              <a:t>La competizione è per forza dolorosa e sleale</a:t>
            </a:r>
          </a:p>
          <a:p>
            <a:pPr marL="0" indent="0" algn="just">
              <a:buNone/>
            </a:pPr>
            <a:endParaRPr lang="it-IT" dirty="0"/>
          </a:p>
        </p:txBody>
      </p:sp>
    </p:spTree>
    <p:extLst>
      <p:ext uri="{BB962C8B-B14F-4D97-AF65-F5344CB8AC3E}">
        <p14:creationId xmlns:p14="http://schemas.microsoft.com/office/powerpoint/2010/main" val="16789796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96925"/>
          </a:xfrm>
        </p:spPr>
        <p:txBody>
          <a:bodyPr>
            <a:normAutofit fontScale="90000"/>
          </a:bodyPr>
          <a:lstStyle/>
          <a:p>
            <a:pPr algn="just"/>
            <a:r>
              <a:rPr lang="it-IT" sz="3200" b="1" dirty="0">
                <a:solidFill>
                  <a:srgbClr val="FF0000"/>
                </a:solidFill>
              </a:rPr>
              <a:t>Diventare consapevoli del bisogno di riconoscimento e dello spirito di competizione</a:t>
            </a:r>
          </a:p>
        </p:txBody>
      </p:sp>
      <p:sp>
        <p:nvSpPr>
          <p:cNvPr id="3" name="Segnaposto contenuto 2"/>
          <p:cNvSpPr>
            <a:spLocks noGrp="1"/>
          </p:cNvSpPr>
          <p:nvPr>
            <p:ph idx="1"/>
          </p:nvPr>
        </p:nvSpPr>
        <p:spPr>
          <a:xfrm>
            <a:off x="838200" y="1257301"/>
            <a:ext cx="10515600" cy="5514974"/>
          </a:xfrm>
        </p:spPr>
        <p:txBody>
          <a:bodyPr>
            <a:normAutofit/>
          </a:bodyPr>
          <a:lstStyle/>
          <a:p>
            <a:pPr marL="0" lvl="1" indent="0">
              <a:buNone/>
            </a:pPr>
            <a:r>
              <a:rPr lang="it-IT" dirty="0"/>
              <a:t>Chiediamoci piuttosto</a:t>
            </a:r>
          </a:p>
          <a:p>
            <a:pPr marL="0" lvl="1" indent="0">
              <a:buNone/>
            </a:pPr>
            <a:endParaRPr lang="it-IT" dirty="0">
              <a:solidFill>
                <a:srgbClr val="FF0000"/>
              </a:solidFill>
            </a:endParaRPr>
          </a:p>
          <a:p>
            <a:pPr marL="0" lvl="1" indent="0" algn="just"/>
            <a:r>
              <a:rPr lang="it-IT" sz="2800" dirty="0" smtClean="0">
                <a:solidFill>
                  <a:srgbClr val="FF0000"/>
                </a:solidFill>
              </a:rPr>
              <a:t>Cosa è davvero importante per noi in fondo? </a:t>
            </a:r>
            <a:r>
              <a:rPr lang="it-IT" sz="2800" dirty="0"/>
              <a:t>E chi me lo deve dare? </a:t>
            </a:r>
            <a:endParaRPr lang="it-IT" sz="2800" dirty="0" smtClean="0"/>
          </a:p>
          <a:p>
            <a:pPr marL="0" lvl="1" indent="0" algn="just">
              <a:buNone/>
            </a:pPr>
            <a:endParaRPr lang="it-IT" sz="2800" dirty="0"/>
          </a:p>
          <a:p>
            <a:pPr marL="0" lvl="1" indent="0" algn="just"/>
            <a:r>
              <a:rPr lang="it-IT" sz="2800" dirty="0" smtClean="0">
                <a:solidFill>
                  <a:srgbClr val="FF0000"/>
                </a:solidFill>
              </a:rPr>
              <a:t>Cosa sono disposto </a:t>
            </a:r>
            <a:r>
              <a:rPr lang="it-IT" sz="2800" dirty="0">
                <a:solidFill>
                  <a:srgbClr val="FF0000"/>
                </a:solidFill>
              </a:rPr>
              <a:t>a sacrificare per </a:t>
            </a:r>
            <a:r>
              <a:rPr lang="it-IT" sz="2800" dirty="0" smtClean="0">
                <a:solidFill>
                  <a:srgbClr val="FF0000"/>
                </a:solidFill>
              </a:rPr>
              <a:t>guadagnare </a:t>
            </a:r>
            <a:r>
              <a:rPr lang="it-IT" sz="2800" dirty="0">
                <a:solidFill>
                  <a:srgbClr val="FF0000"/>
                </a:solidFill>
              </a:rPr>
              <a:t>il premio in palio? </a:t>
            </a:r>
            <a:r>
              <a:rPr lang="it-IT" sz="2800" dirty="0"/>
              <a:t>A cosa non </a:t>
            </a:r>
            <a:r>
              <a:rPr lang="it-IT" sz="2800" dirty="0" smtClean="0"/>
              <a:t>rinuncerei </a:t>
            </a:r>
            <a:r>
              <a:rPr lang="it-IT" sz="2800" dirty="0"/>
              <a:t>in nessun caso? Dov’è il </a:t>
            </a:r>
            <a:r>
              <a:rPr lang="it-IT" sz="2800" dirty="0" smtClean="0"/>
              <a:t>mio </a:t>
            </a:r>
            <a:r>
              <a:rPr lang="it-IT" sz="2800" dirty="0"/>
              <a:t>limite? </a:t>
            </a:r>
            <a:r>
              <a:rPr lang="it-IT" sz="2800" dirty="0" smtClean="0"/>
              <a:t>Cos’è più importante?</a:t>
            </a:r>
            <a:endParaRPr lang="it-IT" sz="2800" dirty="0"/>
          </a:p>
        </p:txBody>
      </p:sp>
    </p:spTree>
    <p:extLst>
      <p:ext uri="{BB962C8B-B14F-4D97-AF65-F5344CB8AC3E}">
        <p14:creationId xmlns:p14="http://schemas.microsoft.com/office/powerpoint/2010/main" val="159538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91334" y="130220"/>
            <a:ext cx="9747620" cy="6488944"/>
          </a:xfrm>
          <a:prstGeom prst="rect">
            <a:avLst/>
          </a:prstGeom>
        </p:spPr>
      </p:pic>
      <p:sp>
        <p:nvSpPr>
          <p:cNvPr id="6" name="Fumetto 3 5"/>
          <p:cNvSpPr/>
          <p:nvPr/>
        </p:nvSpPr>
        <p:spPr>
          <a:xfrm>
            <a:off x="7815735" y="864143"/>
            <a:ext cx="1907694" cy="1080120"/>
          </a:xfrm>
          <a:prstGeom prst="wedgeEllipseCallout">
            <a:avLst>
              <a:gd name="adj1" fmla="val -33580"/>
              <a:gd name="adj2" fmla="val 680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sellaDiTesto 6"/>
          <p:cNvSpPr txBox="1"/>
          <p:nvPr/>
        </p:nvSpPr>
        <p:spPr>
          <a:xfrm>
            <a:off x="7978011" y="1180946"/>
            <a:ext cx="158314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Stupido!</a:t>
            </a:r>
          </a:p>
        </p:txBody>
      </p:sp>
      <p:sp>
        <p:nvSpPr>
          <p:cNvPr id="8" name="Fumetto 4 7"/>
          <p:cNvSpPr/>
          <p:nvPr/>
        </p:nvSpPr>
        <p:spPr>
          <a:xfrm>
            <a:off x="2377762" y="130220"/>
            <a:ext cx="2442949" cy="1597339"/>
          </a:xfrm>
          <a:prstGeom prst="cloudCallout">
            <a:avLst>
              <a:gd name="adj1" fmla="val 51884"/>
              <a:gd name="adj2" fmla="val 581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umetto 3 8"/>
          <p:cNvSpPr/>
          <p:nvPr/>
        </p:nvSpPr>
        <p:spPr>
          <a:xfrm>
            <a:off x="5325677" y="130220"/>
            <a:ext cx="2327781" cy="1016332"/>
          </a:xfrm>
          <a:prstGeom prst="wedgeEllipseCallout">
            <a:avLst>
              <a:gd name="adj1" fmla="val -13347"/>
              <a:gd name="adj2" fmla="val 8399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umetto 4 9"/>
          <p:cNvSpPr/>
          <p:nvPr/>
        </p:nvSpPr>
        <p:spPr>
          <a:xfrm>
            <a:off x="9459485" y="1548274"/>
            <a:ext cx="2324610" cy="1910459"/>
          </a:xfrm>
          <a:prstGeom prst="cloudCallout">
            <a:avLst>
              <a:gd name="adj1" fmla="val -70266"/>
              <a:gd name="adj2" fmla="val 343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sellaDiTesto 10"/>
          <p:cNvSpPr txBox="1"/>
          <p:nvPr/>
        </p:nvSpPr>
        <p:spPr>
          <a:xfrm>
            <a:off x="5752588" y="374049"/>
            <a:ext cx="14739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Ma io…</a:t>
            </a:r>
          </a:p>
        </p:txBody>
      </p:sp>
      <p:sp>
        <p:nvSpPr>
          <p:cNvPr id="12" name="CasellaDiTesto 11"/>
          <p:cNvSpPr txBox="1"/>
          <p:nvPr/>
        </p:nvSpPr>
        <p:spPr>
          <a:xfrm>
            <a:off x="9861347" y="2041838"/>
            <a:ext cx="15208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Ma è o ci fa?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Cosa aspetta a baciarmi?</a:t>
            </a:r>
          </a:p>
        </p:txBody>
      </p:sp>
      <p:sp>
        <p:nvSpPr>
          <p:cNvPr id="13" name="CasellaDiTesto 12"/>
          <p:cNvSpPr txBox="1"/>
          <p:nvPr/>
        </p:nvSpPr>
        <p:spPr>
          <a:xfrm>
            <a:off x="2811078" y="573206"/>
            <a:ext cx="15763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Così mi offende. Forse  non vuole baciarmi…</a:t>
            </a:r>
          </a:p>
        </p:txBody>
      </p:sp>
    </p:spTree>
    <p:extLst>
      <p:ext uri="{BB962C8B-B14F-4D97-AF65-F5344CB8AC3E}">
        <p14:creationId xmlns:p14="http://schemas.microsoft.com/office/powerpoint/2010/main" val="246484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000" b="1" dirty="0">
                <a:solidFill>
                  <a:srgbClr val="FF0000"/>
                </a:solidFill>
              </a:rPr>
              <a:t>Gestione dei conflitti e comunicazione assertiva. Tre consigli </a:t>
            </a:r>
            <a:r>
              <a:rPr lang="it-IT" sz="4000" b="1" dirty="0" smtClean="0">
                <a:solidFill>
                  <a:srgbClr val="FF0000"/>
                </a:solidFill>
              </a:rPr>
              <a:t>pratici</a:t>
            </a:r>
            <a:endParaRPr lang="it-IT" sz="4000" b="1" dirty="0">
              <a:solidFill>
                <a:srgbClr val="FF0000"/>
              </a:solidFill>
            </a:endParaRPr>
          </a:p>
        </p:txBody>
      </p:sp>
      <p:sp>
        <p:nvSpPr>
          <p:cNvPr id="3" name="Segnaposto contenuto 2"/>
          <p:cNvSpPr>
            <a:spLocks noGrp="1"/>
          </p:cNvSpPr>
          <p:nvPr>
            <p:ph idx="1"/>
          </p:nvPr>
        </p:nvSpPr>
        <p:spPr>
          <a:xfrm>
            <a:off x="838200" y="1828800"/>
            <a:ext cx="10515600" cy="4655812"/>
          </a:xfrm>
        </p:spPr>
        <p:txBody>
          <a:bodyPr>
            <a:normAutofit/>
          </a:bodyPr>
          <a:lstStyle/>
          <a:p>
            <a:pPr marL="0" indent="0" algn="just">
              <a:buNone/>
            </a:pPr>
            <a:r>
              <a:rPr lang="it-IT" dirty="0" smtClean="0"/>
              <a:t>1) la </a:t>
            </a:r>
            <a:r>
              <a:rPr lang="it-IT" dirty="0"/>
              <a:t>propria </a:t>
            </a:r>
            <a:r>
              <a:rPr lang="it-IT" dirty="0" smtClean="0"/>
              <a:t>non è la verità assoluta o la realtà assoluta dei fatti, ma è </a:t>
            </a:r>
            <a:r>
              <a:rPr lang="it-IT" dirty="0"/>
              <a:t>solo una </a:t>
            </a:r>
            <a:r>
              <a:rPr lang="it-IT" dirty="0">
                <a:solidFill>
                  <a:srgbClr val="FF0000"/>
                </a:solidFill>
              </a:rPr>
              <a:t>opinione che va affiancata a quella dell'altro né </a:t>
            </a:r>
            <a:r>
              <a:rPr lang="it-IT" dirty="0" smtClean="0">
                <a:solidFill>
                  <a:srgbClr val="FF0000"/>
                </a:solidFill>
              </a:rPr>
              <a:t>posta su né giù rispetto a quella altrui</a:t>
            </a:r>
            <a:r>
              <a:rPr lang="it-IT" dirty="0" smtClean="0"/>
              <a:t>. </a:t>
            </a:r>
            <a:r>
              <a:rPr lang="it-IT" dirty="0"/>
              <a:t>Questa la </a:t>
            </a:r>
            <a:r>
              <a:rPr lang="it-IT" dirty="0">
                <a:solidFill>
                  <a:srgbClr val="FF0000"/>
                </a:solidFill>
              </a:rPr>
              <a:t>corretta posizione iniziale</a:t>
            </a:r>
            <a:r>
              <a:rPr lang="it-IT" dirty="0"/>
              <a:t>. </a:t>
            </a:r>
            <a:endParaRPr lang="it-IT" dirty="0" smtClean="0"/>
          </a:p>
          <a:p>
            <a:pPr marL="0" indent="0" algn="just">
              <a:buNone/>
            </a:pPr>
            <a:r>
              <a:rPr lang="it-IT" dirty="0"/>
              <a:t>S</a:t>
            </a:r>
            <a:r>
              <a:rPr lang="it-IT" dirty="0" smtClean="0"/>
              <a:t>embra facile. In realtà occorre lavorare </a:t>
            </a:r>
            <a:r>
              <a:rPr lang="it-IT" dirty="0"/>
              <a:t>sui </a:t>
            </a:r>
            <a:r>
              <a:rPr lang="it-IT" dirty="0">
                <a:solidFill>
                  <a:srgbClr val="FF0000"/>
                </a:solidFill>
              </a:rPr>
              <a:t>presupposti inconsci</a:t>
            </a:r>
            <a:r>
              <a:rPr lang="it-IT" dirty="0"/>
              <a:t>: né sentirsi  </a:t>
            </a:r>
            <a:r>
              <a:rPr lang="it-IT" dirty="0">
                <a:solidFill>
                  <a:srgbClr val="FF0000"/>
                </a:solidFill>
              </a:rPr>
              <a:t>superiori e incompresi </a:t>
            </a:r>
            <a:r>
              <a:rPr lang="it-IT" dirty="0"/>
              <a:t>o </a:t>
            </a:r>
            <a:r>
              <a:rPr lang="it-IT" dirty="0">
                <a:solidFill>
                  <a:srgbClr val="FF0000"/>
                </a:solidFill>
              </a:rPr>
              <a:t>inferiori e inascoltati</a:t>
            </a:r>
            <a:r>
              <a:rPr lang="it-IT" dirty="0"/>
              <a:t>. Questa è la giusta posizione per non sentirsi </a:t>
            </a:r>
            <a:r>
              <a:rPr lang="it-IT" dirty="0" smtClean="0"/>
              <a:t>attaccati e vivere ogni dialogo come un potenziale conflitto. </a:t>
            </a:r>
          </a:p>
        </p:txBody>
      </p:sp>
    </p:spTree>
    <p:extLst>
      <p:ext uri="{BB962C8B-B14F-4D97-AF65-F5344CB8AC3E}">
        <p14:creationId xmlns:p14="http://schemas.microsoft.com/office/powerpoint/2010/main" val="3388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000" b="1" dirty="0">
                <a:solidFill>
                  <a:srgbClr val="FF0000"/>
                </a:solidFill>
              </a:rPr>
              <a:t>Gestione dei conflitti e comunicazione assertiva. Tre consigli </a:t>
            </a:r>
            <a:r>
              <a:rPr lang="it-IT" sz="4000" b="1" dirty="0" smtClean="0">
                <a:solidFill>
                  <a:srgbClr val="FF0000"/>
                </a:solidFill>
              </a:rPr>
              <a:t>pratici</a:t>
            </a:r>
            <a:endParaRPr lang="it-IT" sz="4000" b="1" dirty="0">
              <a:solidFill>
                <a:srgbClr val="FF0000"/>
              </a:solidFill>
            </a:endParaRPr>
          </a:p>
        </p:txBody>
      </p:sp>
      <p:sp>
        <p:nvSpPr>
          <p:cNvPr id="3" name="Segnaposto contenuto 2"/>
          <p:cNvSpPr>
            <a:spLocks noGrp="1"/>
          </p:cNvSpPr>
          <p:nvPr>
            <p:ph idx="1"/>
          </p:nvPr>
        </p:nvSpPr>
        <p:spPr>
          <a:xfrm>
            <a:off x="838200" y="2042445"/>
            <a:ext cx="10515600" cy="4655812"/>
          </a:xfrm>
        </p:spPr>
        <p:txBody>
          <a:bodyPr>
            <a:normAutofit/>
          </a:bodyPr>
          <a:lstStyle/>
          <a:p>
            <a:pPr marL="0" indent="0" algn="just">
              <a:buNone/>
            </a:pPr>
            <a:r>
              <a:rPr lang="it-IT" dirty="0" smtClean="0"/>
              <a:t>2) se dopo aver assunto un corretto atteggiamento iniziale (vedi 1) il </a:t>
            </a:r>
            <a:r>
              <a:rPr lang="it-IT" dirty="0"/>
              <a:t>conflitto </a:t>
            </a:r>
            <a:r>
              <a:rPr lang="it-IT" dirty="0" smtClean="0"/>
              <a:t>prosegue, </a:t>
            </a:r>
            <a:r>
              <a:rPr lang="it-IT" dirty="0">
                <a:solidFill>
                  <a:srgbClr val="FF0000"/>
                </a:solidFill>
              </a:rPr>
              <a:t>anziché concentrarsi </a:t>
            </a:r>
            <a:r>
              <a:rPr lang="it-IT" dirty="0" smtClean="0">
                <a:solidFill>
                  <a:srgbClr val="FF0000"/>
                </a:solidFill>
              </a:rPr>
              <a:t>sul </a:t>
            </a:r>
            <a:r>
              <a:rPr lang="it-IT" dirty="0">
                <a:solidFill>
                  <a:srgbClr val="FF0000"/>
                </a:solidFill>
              </a:rPr>
              <a:t>combattere </a:t>
            </a:r>
            <a:r>
              <a:rPr lang="it-IT" dirty="0" smtClean="0">
                <a:solidFill>
                  <a:srgbClr val="FF0000"/>
                </a:solidFill>
              </a:rPr>
              <a:t>e difendere </a:t>
            </a:r>
            <a:r>
              <a:rPr lang="it-IT" dirty="0">
                <a:solidFill>
                  <a:srgbClr val="FF0000"/>
                </a:solidFill>
              </a:rPr>
              <a:t>l'opinione propria </a:t>
            </a:r>
            <a:r>
              <a:rPr lang="it-IT" dirty="0" smtClean="0">
                <a:solidFill>
                  <a:srgbClr val="FF0000"/>
                </a:solidFill>
              </a:rPr>
              <a:t>(e </a:t>
            </a:r>
            <a:r>
              <a:rPr lang="it-IT" dirty="0">
                <a:solidFill>
                  <a:srgbClr val="FF0000"/>
                </a:solidFill>
              </a:rPr>
              <a:t>quindi distruggere e attaccare l'opinione altrui e </a:t>
            </a:r>
            <a:r>
              <a:rPr lang="it-IT" dirty="0" smtClean="0">
                <a:solidFill>
                  <a:srgbClr val="FF0000"/>
                </a:solidFill>
              </a:rPr>
              <a:t>l'altro), </a:t>
            </a:r>
            <a:r>
              <a:rPr lang="it-IT" dirty="0">
                <a:solidFill>
                  <a:srgbClr val="FF0000"/>
                </a:solidFill>
              </a:rPr>
              <a:t>concentrarsi piuttosto sullo spiegare meglio la propria </a:t>
            </a:r>
            <a:r>
              <a:rPr lang="it-IT" dirty="0" smtClean="0">
                <a:solidFill>
                  <a:srgbClr val="FF0000"/>
                </a:solidFill>
              </a:rPr>
              <a:t>opinione</a:t>
            </a:r>
            <a:r>
              <a:rPr lang="it-IT" dirty="0" smtClean="0"/>
              <a:t>, </a:t>
            </a:r>
            <a:r>
              <a:rPr lang="it-IT" dirty="0"/>
              <a:t>senza spreco di energie. </a:t>
            </a:r>
            <a:endParaRPr lang="it-IT" dirty="0" smtClean="0"/>
          </a:p>
          <a:p>
            <a:pPr marL="0" indent="0" algn="just">
              <a:buNone/>
            </a:pPr>
            <a:endParaRPr lang="it-IT" dirty="0"/>
          </a:p>
          <a:p>
            <a:pPr marL="0" indent="0" algn="just">
              <a:buNone/>
            </a:pPr>
            <a:r>
              <a:rPr lang="it-IT" dirty="0" smtClean="0"/>
              <a:t>Usare </a:t>
            </a:r>
            <a:r>
              <a:rPr lang="it-IT" dirty="0"/>
              <a:t>espressioni del tipo : </a:t>
            </a:r>
            <a:r>
              <a:rPr lang="it-IT" dirty="0" smtClean="0"/>
              <a:t>«forse non mi </a:t>
            </a:r>
            <a:r>
              <a:rPr lang="it-IT" dirty="0"/>
              <a:t>sono </a:t>
            </a:r>
            <a:r>
              <a:rPr lang="it-IT" dirty="0" smtClean="0"/>
              <a:t>spiegato bene» </a:t>
            </a:r>
            <a:r>
              <a:rPr lang="it-IT" dirty="0"/>
              <a:t>; </a:t>
            </a:r>
            <a:r>
              <a:rPr lang="it-IT" dirty="0" smtClean="0"/>
              <a:t>«provo </a:t>
            </a:r>
            <a:r>
              <a:rPr lang="it-IT" dirty="0"/>
              <a:t>a riformulare meglio la </a:t>
            </a:r>
            <a:r>
              <a:rPr lang="it-IT" dirty="0" smtClean="0"/>
              <a:t>questione».</a:t>
            </a:r>
            <a:r>
              <a:rPr lang="it-IT" dirty="0"/>
              <a:t> </a:t>
            </a:r>
          </a:p>
          <a:p>
            <a:endParaRPr lang="it-IT" dirty="0"/>
          </a:p>
        </p:txBody>
      </p:sp>
    </p:spTree>
    <p:extLst>
      <p:ext uri="{BB962C8B-B14F-4D97-AF65-F5344CB8AC3E}">
        <p14:creationId xmlns:p14="http://schemas.microsoft.com/office/powerpoint/2010/main" val="2822301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000" b="1" dirty="0">
                <a:solidFill>
                  <a:srgbClr val="FF0000"/>
                </a:solidFill>
              </a:rPr>
              <a:t>Gestione dei conflitti e comunicazione assertiva. Tre consigli </a:t>
            </a:r>
            <a:r>
              <a:rPr lang="it-IT" sz="4000" b="1" dirty="0" smtClean="0">
                <a:solidFill>
                  <a:srgbClr val="FF0000"/>
                </a:solidFill>
              </a:rPr>
              <a:t>pratici</a:t>
            </a:r>
            <a:endParaRPr lang="it-IT" sz="4000" b="1" dirty="0">
              <a:solidFill>
                <a:srgbClr val="FF0000"/>
              </a:solidFill>
            </a:endParaRPr>
          </a:p>
        </p:txBody>
      </p:sp>
      <p:sp>
        <p:nvSpPr>
          <p:cNvPr id="3" name="Segnaposto contenuto 2"/>
          <p:cNvSpPr>
            <a:spLocks noGrp="1"/>
          </p:cNvSpPr>
          <p:nvPr>
            <p:ph idx="1"/>
          </p:nvPr>
        </p:nvSpPr>
        <p:spPr>
          <a:xfrm>
            <a:off x="838200" y="1794617"/>
            <a:ext cx="10515600" cy="4655812"/>
          </a:xfrm>
        </p:spPr>
        <p:txBody>
          <a:bodyPr>
            <a:normAutofit/>
          </a:bodyPr>
          <a:lstStyle/>
          <a:p>
            <a:pPr marL="0" indent="0" algn="just">
              <a:buNone/>
            </a:pPr>
            <a:r>
              <a:rPr lang="it-IT" dirty="0" smtClean="0"/>
              <a:t>3</a:t>
            </a:r>
            <a:r>
              <a:rPr lang="it-IT" dirty="0"/>
              <a:t>) </a:t>
            </a:r>
            <a:r>
              <a:rPr lang="it-IT" dirty="0" smtClean="0"/>
              <a:t>Se ne 1) né 2) bastano, occorre uno </a:t>
            </a:r>
            <a:r>
              <a:rPr lang="it-IT" dirty="0" smtClean="0">
                <a:solidFill>
                  <a:srgbClr val="FF0000"/>
                </a:solidFill>
              </a:rPr>
              <a:t>spostamento </a:t>
            </a:r>
            <a:r>
              <a:rPr lang="it-IT" dirty="0">
                <a:solidFill>
                  <a:srgbClr val="FF0000"/>
                </a:solidFill>
              </a:rPr>
              <a:t>del focus </a:t>
            </a:r>
            <a:r>
              <a:rPr lang="it-IT" dirty="0" err="1">
                <a:solidFill>
                  <a:srgbClr val="FF0000"/>
                </a:solidFill>
              </a:rPr>
              <a:t>attentivo</a:t>
            </a:r>
            <a:r>
              <a:rPr lang="it-IT" dirty="0">
                <a:solidFill>
                  <a:srgbClr val="FF0000"/>
                </a:solidFill>
              </a:rPr>
              <a:t> per cercare di capire l'intenzione dell'altro </a:t>
            </a:r>
            <a:r>
              <a:rPr lang="it-IT" dirty="0" smtClean="0">
                <a:solidFill>
                  <a:srgbClr val="FF0000"/>
                </a:solidFill>
              </a:rPr>
              <a:t>(pur continuando a </a:t>
            </a:r>
            <a:r>
              <a:rPr lang="it-IT" dirty="0">
                <a:solidFill>
                  <a:srgbClr val="FF0000"/>
                </a:solidFill>
              </a:rPr>
              <a:t>chiarire la </a:t>
            </a:r>
            <a:r>
              <a:rPr lang="it-IT" dirty="0" smtClean="0">
                <a:solidFill>
                  <a:srgbClr val="FF0000"/>
                </a:solidFill>
              </a:rPr>
              <a:t>propria (punto 2))</a:t>
            </a:r>
            <a:r>
              <a:rPr lang="it-IT" dirty="0" smtClean="0"/>
              <a:t>.</a:t>
            </a:r>
          </a:p>
          <a:p>
            <a:pPr marL="0" indent="0" algn="just">
              <a:buNone/>
            </a:pPr>
            <a:endParaRPr lang="it-IT" dirty="0"/>
          </a:p>
          <a:p>
            <a:pPr marL="0" indent="0" algn="just">
              <a:buNone/>
            </a:pPr>
            <a:r>
              <a:rPr lang="it-IT" dirty="0" smtClean="0"/>
              <a:t>Usare </a:t>
            </a:r>
            <a:r>
              <a:rPr lang="it-IT" dirty="0"/>
              <a:t>espressioni del tipo: </a:t>
            </a:r>
            <a:r>
              <a:rPr lang="it-IT" dirty="0" smtClean="0"/>
              <a:t>«ma </a:t>
            </a:r>
            <a:r>
              <a:rPr lang="it-IT" dirty="0"/>
              <a:t>per te è più importante questo o </a:t>
            </a:r>
            <a:r>
              <a:rPr lang="it-IT" dirty="0" smtClean="0"/>
              <a:t>quest'altro»? «Per </a:t>
            </a:r>
            <a:r>
              <a:rPr lang="it-IT" dirty="0"/>
              <a:t>te è più importante esporre la tua opinione o altro</a:t>
            </a:r>
            <a:r>
              <a:rPr lang="it-IT" dirty="0" smtClean="0"/>
              <a:t>?». </a:t>
            </a:r>
            <a:endParaRPr lang="it-IT" dirty="0"/>
          </a:p>
        </p:txBody>
      </p:sp>
    </p:spTree>
    <p:extLst>
      <p:ext uri="{BB962C8B-B14F-4D97-AF65-F5344CB8AC3E}">
        <p14:creationId xmlns:p14="http://schemas.microsoft.com/office/powerpoint/2010/main" val="20782426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000" b="1" dirty="0">
                <a:solidFill>
                  <a:srgbClr val="FF0000"/>
                </a:solidFill>
              </a:rPr>
              <a:t>Gestione dei conflitti e comunicazione assertiva. </a:t>
            </a:r>
            <a:r>
              <a:rPr lang="it-IT" sz="4000" b="1" dirty="0" smtClean="0">
                <a:solidFill>
                  <a:srgbClr val="FF0000"/>
                </a:solidFill>
              </a:rPr>
              <a:t>Conclusione</a:t>
            </a:r>
            <a:endParaRPr lang="it-IT" sz="4000" b="1" dirty="0">
              <a:solidFill>
                <a:srgbClr val="FF0000"/>
              </a:solidFill>
            </a:endParaRPr>
          </a:p>
        </p:txBody>
      </p:sp>
      <p:sp>
        <p:nvSpPr>
          <p:cNvPr id="3" name="Segnaposto contenuto 2"/>
          <p:cNvSpPr>
            <a:spLocks noGrp="1"/>
          </p:cNvSpPr>
          <p:nvPr>
            <p:ph idx="1"/>
          </p:nvPr>
        </p:nvSpPr>
        <p:spPr>
          <a:xfrm>
            <a:off x="838200" y="1794617"/>
            <a:ext cx="10515600" cy="4655812"/>
          </a:xfrm>
        </p:spPr>
        <p:txBody>
          <a:bodyPr>
            <a:normAutofit/>
          </a:bodyPr>
          <a:lstStyle/>
          <a:p>
            <a:pPr marL="0" indent="0" algn="just">
              <a:buNone/>
            </a:pPr>
            <a:r>
              <a:rPr lang="it-IT" dirty="0" smtClean="0"/>
              <a:t>Se nessuna di queste tre cose funziona </a:t>
            </a:r>
            <a:r>
              <a:rPr lang="it-IT" dirty="0" smtClean="0">
                <a:solidFill>
                  <a:srgbClr val="FF0000"/>
                </a:solidFill>
              </a:rPr>
              <a:t>rinunciare alla comunicazione</a:t>
            </a:r>
            <a:r>
              <a:rPr lang="it-IT" dirty="0" smtClean="0"/>
              <a:t>. Non possiamo fare un </a:t>
            </a:r>
            <a:r>
              <a:rPr lang="it-IT" dirty="0" smtClean="0">
                <a:solidFill>
                  <a:srgbClr val="FF0000"/>
                </a:solidFill>
              </a:rPr>
              <a:t>monologo</a:t>
            </a:r>
            <a:r>
              <a:rPr lang="it-IT" dirty="0" smtClean="0"/>
              <a:t> né </a:t>
            </a:r>
            <a:r>
              <a:rPr lang="it-IT" dirty="0" smtClean="0">
                <a:solidFill>
                  <a:srgbClr val="FF0000"/>
                </a:solidFill>
              </a:rPr>
              <a:t>pretendere sempre di essere ascoltati</a:t>
            </a:r>
            <a:r>
              <a:rPr lang="it-IT" dirty="0" smtClean="0"/>
              <a:t>.</a:t>
            </a:r>
          </a:p>
          <a:p>
            <a:endParaRPr lang="it-IT" dirty="0"/>
          </a:p>
        </p:txBody>
      </p:sp>
    </p:spTree>
    <p:extLst>
      <p:ext uri="{BB962C8B-B14F-4D97-AF65-F5344CB8AC3E}">
        <p14:creationId xmlns:p14="http://schemas.microsoft.com/office/powerpoint/2010/main" val="28360615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pPr marL="0" indent="0" algn="ctr">
              <a:buNone/>
            </a:pPr>
            <a:r>
              <a:rPr lang="it-IT" sz="4000" dirty="0">
                <a:solidFill>
                  <a:srgbClr val="FF0000"/>
                </a:solidFill>
              </a:rPr>
              <a:t>2.</a:t>
            </a:r>
          </a:p>
          <a:p>
            <a:pPr marL="0" indent="0" algn="ctr">
              <a:buNone/>
            </a:pPr>
            <a:r>
              <a:rPr lang="it-IT" sz="4000" b="1" dirty="0">
                <a:solidFill>
                  <a:srgbClr val="FF0000"/>
                </a:solidFill>
              </a:rPr>
              <a:t>Alcune strategie di autodifesa verbale </a:t>
            </a:r>
          </a:p>
          <a:p>
            <a:pPr marL="0" indent="0" algn="ctr">
              <a:buNone/>
            </a:pPr>
            <a:r>
              <a:rPr lang="it-IT" sz="4000" b="1" dirty="0">
                <a:solidFill>
                  <a:srgbClr val="FF0000"/>
                </a:solidFill>
              </a:rPr>
              <a:t>di B. </a:t>
            </a:r>
            <a:r>
              <a:rPr lang="it-IT" sz="4000" b="1" dirty="0" err="1">
                <a:solidFill>
                  <a:srgbClr val="FF0000"/>
                </a:solidFill>
              </a:rPr>
              <a:t>Berckhan</a:t>
            </a:r>
            <a:endParaRPr lang="it-IT" sz="4000" dirty="0">
              <a:solidFill>
                <a:srgbClr val="FF0000"/>
              </a:solidFill>
            </a:endParaRPr>
          </a:p>
        </p:txBody>
      </p:sp>
    </p:spTree>
    <p:extLst>
      <p:ext uri="{BB962C8B-B14F-4D97-AF65-F5344CB8AC3E}">
        <p14:creationId xmlns:p14="http://schemas.microsoft.com/office/powerpoint/2010/main" val="252223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969405"/>
          </a:xfrm>
        </p:spPr>
        <p:txBody>
          <a:bodyPr>
            <a:normAutofit/>
          </a:bodyPr>
          <a:lstStyle/>
          <a:p>
            <a:r>
              <a:rPr lang="it-IT" sz="4000" b="1" dirty="0">
                <a:solidFill>
                  <a:srgbClr val="FF0000"/>
                </a:solidFill>
              </a:rPr>
              <a:t>Indice</a:t>
            </a:r>
          </a:p>
        </p:txBody>
      </p:sp>
      <p:sp>
        <p:nvSpPr>
          <p:cNvPr id="3" name="Segnaposto contenuto 2"/>
          <p:cNvSpPr>
            <a:spLocks noGrp="1"/>
          </p:cNvSpPr>
          <p:nvPr>
            <p:ph idx="1"/>
          </p:nvPr>
        </p:nvSpPr>
        <p:spPr/>
        <p:txBody>
          <a:bodyPr/>
          <a:lstStyle/>
          <a:p>
            <a:pPr algn="just" eaLnBrk="0" fontAlgn="base" hangingPunct="0">
              <a:lnSpc>
                <a:spcPct val="100000"/>
              </a:lnSpc>
              <a:spcBef>
                <a:spcPct val="0"/>
              </a:spcBef>
              <a:spcAft>
                <a:spcPct val="0"/>
              </a:spcAft>
            </a:pPr>
            <a:r>
              <a:rPr kumimoji="0" lang="it-IT" altLang="it-IT" sz="3200" b="0" i="0" u="none" strike="noStrike" cap="none" normalizeH="0" baseline="0" dirty="0" err="1">
                <a:ln>
                  <a:noFill/>
                </a:ln>
                <a:solidFill>
                  <a:schemeClr val="tx1"/>
                </a:solidFill>
                <a:effectLst/>
                <a:latin typeface="Arial" panose="020B0604020202020204" pitchFamily="34" charset="0"/>
                <a:hlinkClick r:id="rId2" action="ppaction://hlinksldjump"/>
              </a:rPr>
              <a:t>C</a:t>
            </a:r>
            <a:r>
              <a:rPr kumimoji="0" lang="it-IT" altLang="it-IT" b="0" i="0" u="none" strike="noStrike" cap="none" normalizeH="0" baseline="0" dirty="0" err="1">
                <a:ln>
                  <a:noFill/>
                </a:ln>
                <a:solidFill>
                  <a:schemeClr val="tx1"/>
                </a:solidFill>
                <a:effectLst/>
                <a:latin typeface="Arial" panose="020B0604020202020204" pitchFamily="34" charset="0"/>
                <a:hlinkClick r:id="rId2" action="ppaction://hlinksldjump"/>
              </a:rPr>
              <a:t>ontrodomanda</a:t>
            </a:r>
            <a:r>
              <a:rPr kumimoji="0" lang="it-IT" altLang="it-IT" b="0" i="0" u="none" strike="noStrike" cap="none" normalizeH="0" baseline="0" dirty="0">
                <a:ln>
                  <a:noFill/>
                </a:ln>
                <a:solidFill>
                  <a:schemeClr val="tx1"/>
                </a:solidFill>
                <a:effectLst/>
                <a:latin typeface="Arial" panose="020B0604020202020204" pitchFamily="34" charset="0"/>
                <a:hlinkClick r:id="rId2" action="ppaction://hlinksldjump"/>
              </a:rPr>
              <a:t>-antidoto: cosa intendi per... (parola trigger), perché dici ciò....</a:t>
            </a:r>
            <a:endParaRPr kumimoji="0" lang="it-IT" altLang="it-IT" b="0" i="0" u="none" strike="noStrike" cap="none" normalizeH="0" baseline="0" dirty="0">
              <a:ln>
                <a:noFill/>
              </a:ln>
              <a:solidFill>
                <a:schemeClr val="tx1"/>
              </a:solidFill>
              <a:effectLst/>
              <a:latin typeface="Arial" panose="020B0604020202020204" pitchFamily="34" charset="0"/>
            </a:endParaRPr>
          </a:p>
          <a:p>
            <a:pPr algn="just" eaLnBrk="0" fontAlgn="base" hangingPunct="0">
              <a:lnSpc>
                <a:spcPct val="100000"/>
              </a:lnSpc>
              <a:spcBef>
                <a:spcPct val="0"/>
              </a:spcBef>
              <a:spcAft>
                <a:spcPct val="0"/>
              </a:spcAft>
            </a:pPr>
            <a:r>
              <a:rPr kumimoji="0" lang="it-IT" altLang="it-IT" sz="3200" b="0" i="0" u="none" strike="noStrike" cap="none" normalizeH="0" baseline="0" dirty="0">
                <a:ln>
                  <a:noFill/>
                </a:ln>
                <a:solidFill>
                  <a:schemeClr val="tx1"/>
                </a:solidFill>
                <a:effectLst/>
                <a:latin typeface="Arial" panose="020B0604020202020204" pitchFamily="34" charset="0"/>
                <a:hlinkClick r:id="rId3" action="ppaction://hlinksldjump"/>
              </a:rPr>
              <a:t>S</a:t>
            </a:r>
            <a:r>
              <a:rPr kumimoji="0" lang="it-IT" altLang="it-IT" b="0" i="0" u="none" strike="noStrike" cap="none" normalizeH="0" baseline="0" dirty="0">
                <a:ln>
                  <a:noFill/>
                </a:ln>
                <a:solidFill>
                  <a:schemeClr val="tx1"/>
                </a:solidFill>
                <a:effectLst/>
                <a:latin typeface="Arial" panose="020B0604020202020204" pitchFamily="34" charset="0"/>
                <a:hlinkClick r:id="rId3" action="ppaction://hlinksldjump"/>
              </a:rPr>
              <a:t>ilenzio intenzionale</a:t>
            </a:r>
            <a:endParaRPr kumimoji="0" lang="it-IT" altLang="it-IT" b="0" i="0" u="none" strike="noStrike" cap="none" normalizeH="0" baseline="0" dirty="0">
              <a:ln>
                <a:noFill/>
              </a:ln>
              <a:solidFill>
                <a:schemeClr val="tx1"/>
              </a:solidFill>
              <a:effectLst/>
              <a:latin typeface="Arial" panose="020B0604020202020204" pitchFamily="34" charset="0"/>
            </a:endParaRPr>
          </a:p>
          <a:p>
            <a:pPr algn="just" eaLnBrk="0" fontAlgn="base" hangingPunct="0">
              <a:lnSpc>
                <a:spcPct val="100000"/>
              </a:lnSpc>
              <a:spcBef>
                <a:spcPct val="0"/>
              </a:spcBef>
              <a:spcAft>
                <a:spcPct val="0"/>
              </a:spcAft>
            </a:pPr>
            <a:r>
              <a:rPr kumimoji="0" lang="it-IT" altLang="it-IT" sz="3200" b="0" i="0" u="none" strike="noStrike" cap="none" normalizeH="0" baseline="0" dirty="0">
                <a:ln>
                  <a:noFill/>
                </a:ln>
                <a:solidFill>
                  <a:schemeClr val="tx1"/>
                </a:solidFill>
                <a:effectLst/>
                <a:latin typeface="Arial" panose="020B0604020202020204" pitchFamily="34" charset="0"/>
                <a:hlinkClick r:id="rId4" action="ppaction://hlinksldjump"/>
              </a:rPr>
              <a:t>B</a:t>
            </a:r>
            <a:r>
              <a:rPr kumimoji="0" lang="it-IT" altLang="it-IT" b="0" i="0" u="none" strike="noStrike" cap="none" normalizeH="0" baseline="0" dirty="0">
                <a:ln>
                  <a:noFill/>
                </a:ln>
                <a:solidFill>
                  <a:schemeClr val="tx1"/>
                </a:solidFill>
                <a:effectLst/>
                <a:latin typeface="Arial" panose="020B0604020202020204" pitchFamily="34" charset="0"/>
                <a:hlinkClick r:id="rId4" action="ppaction://hlinksldjump"/>
              </a:rPr>
              <a:t>isillabi di meraviglia ("ma </a:t>
            </a:r>
            <a:r>
              <a:rPr kumimoji="0" lang="it-IT" altLang="it-IT" b="0" i="0" u="none" strike="noStrike" cap="none" normalizeH="0" baseline="0" dirty="0" err="1">
                <a:ln>
                  <a:noFill/>
                </a:ln>
                <a:solidFill>
                  <a:schemeClr val="tx1"/>
                </a:solidFill>
                <a:effectLst/>
                <a:latin typeface="Arial" panose="020B0604020202020204" pitchFamily="34" charset="0"/>
                <a:hlinkClick r:id="rId4" action="ppaction://hlinksldjump"/>
              </a:rPr>
              <a:t>dài</a:t>
            </a:r>
            <a:r>
              <a:rPr kumimoji="0" lang="it-IT" altLang="it-IT" b="0" i="0" u="none" strike="noStrike" cap="none" normalizeH="0" baseline="0" dirty="0">
                <a:ln>
                  <a:noFill/>
                </a:ln>
                <a:solidFill>
                  <a:schemeClr val="tx1"/>
                </a:solidFill>
                <a:effectLst/>
                <a:latin typeface="Arial" panose="020B0604020202020204" pitchFamily="34" charset="0"/>
                <a:hlinkClick r:id="rId4" action="ppaction://hlinksldjump"/>
              </a:rPr>
              <a:t>!")</a:t>
            </a:r>
            <a:endParaRPr kumimoji="0" lang="it-IT" altLang="it-IT" b="0" i="0" u="none" strike="noStrike" cap="none" normalizeH="0" baseline="0" dirty="0">
              <a:ln>
                <a:noFill/>
              </a:ln>
              <a:solidFill>
                <a:schemeClr val="tx1"/>
              </a:solidFill>
              <a:effectLst/>
              <a:latin typeface="Arial" panose="020B0604020202020204" pitchFamily="34" charset="0"/>
            </a:endParaRPr>
          </a:p>
          <a:p>
            <a:pPr algn="just" eaLnBrk="0" fontAlgn="base" hangingPunct="0">
              <a:lnSpc>
                <a:spcPct val="100000"/>
              </a:lnSpc>
              <a:spcBef>
                <a:spcPct val="0"/>
              </a:spcBef>
              <a:spcAft>
                <a:spcPct val="0"/>
              </a:spcAft>
            </a:pPr>
            <a:r>
              <a:rPr kumimoji="0" lang="it-IT" altLang="it-IT" sz="3200" b="0" i="0" u="none" strike="noStrike" cap="none" normalizeH="0" baseline="0" dirty="0">
                <a:ln>
                  <a:noFill/>
                </a:ln>
                <a:solidFill>
                  <a:schemeClr val="tx1"/>
                </a:solidFill>
                <a:effectLst/>
                <a:latin typeface="Arial" panose="020B0604020202020204" pitchFamily="34" charset="0"/>
                <a:hlinkClick r:id="rId5" action="ppaction://hlinksldjump"/>
              </a:rPr>
              <a:t>C</a:t>
            </a:r>
            <a:r>
              <a:rPr kumimoji="0" lang="it-IT" altLang="it-IT" b="0" i="0" u="none" strike="noStrike" cap="none" normalizeH="0" baseline="0" dirty="0">
                <a:ln>
                  <a:noFill/>
                </a:ln>
                <a:solidFill>
                  <a:schemeClr val="tx1"/>
                </a:solidFill>
                <a:effectLst/>
                <a:latin typeface="Arial" panose="020B0604020202020204" pitchFamily="34" charset="0"/>
                <a:hlinkClick r:id="rId5" action="ppaction://hlinksldjump"/>
              </a:rPr>
              <a:t>ambio di discorso</a:t>
            </a:r>
            <a:endParaRPr kumimoji="0" lang="it-IT" altLang="it-IT" b="0" i="0" u="none" strike="noStrike" cap="none" normalizeH="0" baseline="0" dirty="0">
              <a:ln>
                <a:noFill/>
              </a:ln>
              <a:solidFill>
                <a:schemeClr val="tx1"/>
              </a:solidFill>
              <a:effectLst/>
              <a:latin typeface="Arial" panose="020B0604020202020204" pitchFamily="34" charset="0"/>
            </a:endParaRPr>
          </a:p>
          <a:p>
            <a:pPr algn="just" eaLnBrk="0" fontAlgn="base" hangingPunct="0">
              <a:lnSpc>
                <a:spcPct val="100000"/>
              </a:lnSpc>
              <a:spcBef>
                <a:spcPct val="0"/>
              </a:spcBef>
              <a:spcAft>
                <a:spcPct val="0"/>
              </a:spcAft>
            </a:pPr>
            <a:r>
              <a:rPr kumimoji="0" lang="it-IT" altLang="it-IT" sz="3200" b="0" i="0" u="none" strike="noStrike" cap="none" normalizeH="0" baseline="0" dirty="0">
                <a:ln>
                  <a:noFill/>
                </a:ln>
                <a:solidFill>
                  <a:schemeClr val="tx1"/>
                </a:solidFill>
                <a:effectLst/>
                <a:latin typeface="Arial" panose="020B0604020202020204" pitchFamily="34" charset="0"/>
                <a:hlinkClick r:id="rId6" action="ppaction://hlinksldjump"/>
              </a:rPr>
              <a:t>N</a:t>
            </a:r>
            <a:r>
              <a:rPr kumimoji="0" lang="it-IT" altLang="it-IT" b="0" i="0" u="none" strike="noStrike" cap="none" normalizeH="0" baseline="0" dirty="0">
                <a:ln>
                  <a:noFill/>
                </a:ln>
                <a:solidFill>
                  <a:schemeClr val="tx1"/>
                </a:solidFill>
                <a:effectLst/>
                <a:latin typeface="Arial" panose="020B0604020202020204" pitchFamily="34" charset="0"/>
                <a:hlinkClick r:id="rId6" action="ppaction://hlinksldjump"/>
              </a:rPr>
              <a:t>on </a:t>
            </a:r>
            <a:r>
              <a:rPr kumimoji="0" lang="it-IT" altLang="it-IT" b="0" i="0" u="none" strike="noStrike" cap="none" normalizeH="0" baseline="0" dirty="0" err="1">
                <a:ln>
                  <a:noFill/>
                </a:ln>
                <a:solidFill>
                  <a:schemeClr val="tx1"/>
                </a:solidFill>
                <a:effectLst/>
                <a:latin typeface="Arial" panose="020B0604020202020204" pitchFamily="34" charset="0"/>
                <a:hlinkClick r:id="rId6" action="ppaction://hlinksldjump"/>
              </a:rPr>
              <a:t>sense</a:t>
            </a:r>
            <a:r>
              <a:rPr kumimoji="0" lang="it-IT" altLang="it-IT" b="0" i="0" u="none" strike="noStrike" cap="none" normalizeH="0" baseline="0" dirty="0">
                <a:ln>
                  <a:noFill/>
                </a:ln>
                <a:solidFill>
                  <a:schemeClr val="tx1"/>
                </a:solidFill>
                <a:effectLst/>
                <a:latin typeface="Arial" panose="020B0604020202020204" pitchFamily="34" charset="0"/>
                <a:hlinkClick r:id="rId6" action="ppaction://hlinksldjump"/>
              </a:rPr>
              <a:t> (proverbi che nel contesto sono senza senso)</a:t>
            </a:r>
            <a:endParaRPr kumimoji="0" lang="it-IT" altLang="it-IT" b="0" i="0" u="none" strike="noStrike" cap="none" normalizeH="0" baseline="0" dirty="0">
              <a:ln>
                <a:noFill/>
              </a:ln>
              <a:solidFill>
                <a:schemeClr val="tx1"/>
              </a:solidFill>
              <a:effectLst/>
              <a:latin typeface="Arial" panose="020B0604020202020204" pitchFamily="34" charset="0"/>
            </a:endParaRPr>
          </a:p>
          <a:p>
            <a:pPr algn="just"/>
            <a:endParaRPr lang="it-IT" dirty="0"/>
          </a:p>
        </p:txBody>
      </p:sp>
      <p:sp>
        <p:nvSpPr>
          <p:cNvPr id="4" name="Rectangle 1"/>
          <p:cNvSpPr>
            <a:spLocks noChangeArrowheads="1"/>
          </p:cNvSpPr>
          <p:nvPr/>
        </p:nvSpPr>
        <p:spPr bwMode="auto">
          <a:xfrm>
            <a:off x="0" y="-600164"/>
            <a:ext cx="3129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r>
            <a:br>
              <a:rPr kumimoji="0" lang="it-IT" altLang="it-IT" sz="1800" b="0" i="0" u="none" strike="noStrike" cap="none" normalizeH="0" baseline="0" dirty="0">
                <a:ln>
                  <a:noFill/>
                </a:ln>
                <a:solidFill>
                  <a:schemeClr val="tx1"/>
                </a:solidFill>
                <a:effectLst/>
                <a:latin typeface="Arial" panose="020B0604020202020204" pitchFamily="34" charset="0"/>
              </a:rPr>
            </a:b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  </a:t>
            </a:r>
          </a:p>
        </p:txBody>
      </p:sp>
      <p:sp>
        <p:nvSpPr>
          <p:cNvPr id="5" name="AutoShape 2"/>
          <p:cNvSpPr>
            <a:spLocks noChangeAspect="1" noChangeArrowheads="1"/>
          </p:cNvSpPr>
          <p:nvPr/>
        </p:nvSpPr>
        <p:spPr bwMode="auto">
          <a:xfrm>
            <a:off x="155575" y="-3095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3"/>
          <p:cNvSpPr>
            <a:spLocks noChangeAspect="1" noChangeArrowheads="1"/>
          </p:cNvSpPr>
          <p:nvPr/>
        </p:nvSpPr>
        <p:spPr bwMode="auto">
          <a:xfrm>
            <a:off x="155575" y="-20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p:cNvSpPr>
            <a:spLocks noChangeAspect="1" noChangeArrowheads="1"/>
          </p:cNvSpPr>
          <p:nvPr/>
        </p:nvSpPr>
        <p:spPr bwMode="auto">
          <a:xfrm>
            <a:off x="155575" y="2682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5"/>
          <p:cNvSpPr>
            <a:spLocks noChangeAspect="1" noChangeArrowheads="1"/>
          </p:cNvSpPr>
          <p:nvPr/>
        </p:nvSpPr>
        <p:spPr bwMode="auto">
          <a:xfrm>
            <a:off x="155575" y="5572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6"/>
          <p:cNvSpPr>
            <a:spLocks noChangeAspect="1" noChangeArrowheads="1"/>
          </p:cNvSpPr>
          <p:nvPr/>
        </p:nvSpPr>
        <p:spPr bwMode="auto">
          <a:xfrm>
            <a:off x="155575" y="846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861964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03866"/>
          </a:xfrm>
        </p:spPr>
        <p:txBody>
          <a:bodyPr>
            <a:normAutofit fontScale="90000"/>
          </a:bodyPr>
          <a:lstStyle/>
          <a:p>
            <a:r>
              <a:rPr lang="it-IT" b="1" dirty="0">
                <a:solidFill>
                  <a:srgbClr val="FF0000"/>
                </a:solidFill>
              </a:rPr>
              <a:t>La strategia della </a:t>
            </a:r>
            <a:r>
              <a:rPr lang="it-IT" b="1" dirty="0" err="1">
                <a:solidFill>
                  <a:srgbClr val="FF0000"/>
                </a:solidFill>
              </a:rPr>
              <a:t>controdomanda</a:t>
            </a:r>
            <a:r>
              <a:rPr lang="it-IT" b="1" dirty="0">
                <a:solidFill>
                  <a:srgbClr val="FF0000"/>
                </a:solidFill>
              </a:rPr>
              <a:t>-antidoto</a:t>
            </a:r>
          </a:p>
        </p:txBody>
      </p:sp>
      <p:sp>
        <p:nvSpPr>
          <p:cNvPr id="3" name="Segnaposto contenuto 2"/>
          <p:cNvSpPr>
            <a:spLocks noGrp="1"/>
          </p:cNvSpPr>
          <p:nvPr>
            <p:ph idx="1"/>
          </p:nvPr>
        </p:nvSpPr>
        <p:spPr>
          <a:xfrm>
            <a:off x="777922" y="1078173"/>
            <a:ext cx="10575878" cy="5098790"/>
          </a:xfrm>
        </p:spPr>
        <p:txBody>
          <a:bodyPr>
            <a:normAutofit/>
          </a:bodyPr>
          <a:lstStyle/>
          <a:p>
            <a:pPr algn="just"/>
            <a:r>
              <a:rPr lang="it-IT" dirty="0"/>
              <a:t>Consiste nell’estrapolare dall’osservazione ricevuta solo le parole che vi hanno colpito e poi domandarne all’altro l’esatto significato. In alternativa, si può considerare l’intero commento e chiedere all’altro il motivo per cui lo ha fatto. Questo è il primo passo: </a:t>
            </a:r>
            <a:r>
              <a:rPr lang="it-IT" dirty="0">
                <a:solidFill>
                  <a:srgbClr val="FF0000"/>
                </a:solidFill>
              </a:rPr>
              <a:t>domandare anziché partire per la tangente o andarsene offesi</a:t>
            </a:r>
            <a:r>
              <a:rPr lang="it-IT" dirty="0"/>
              <a:t>.  </a:t>
            </a:r>
          </a:p>
          <a:p>
            <a:pPr marL="0" indent="0" algn="just">
              <a:buNone/>
            </a:pPr>
            <a:endParaRPr lang="it-IT" dirty="0"/>
          </a:p>
          <a:p>
            <a:pPr algn="just"/>
            <a:r>
              <a:rPr lang="it-IT" dirty="0"/>
              <a:t>Per. es., qualcuno ci dice: «Hai di nuovo dimenticato il libro a casa?! Sei proprio uno stupido!»</a:t>
            </a:r>
          </a:p>
          <a:p>
            <a:pPr lvl="1" algn="just"/>
            <a:r>
              <a:rPr lang="it-IT" dirty="0"/>
              <a:t>La parola-trigger per noi è: "stupido". </a:t>
            </a:r>
          </a:p>
          <a:p>
            <a:pPr lvl="1" algn="just"/>
            <a:r>
              <a:rPr lang="it-IT" dirty="0" err="1"/>
              <a:t>Controrisposta</a:t>
            </a:r>
            <a:r>
              <a:rPr lang="it-IT" dirty="0"/>
              <a:t>: cosa intendi per «stupido»? </a:t>
            </a:r>
          </a:p>
          <a:p>
            <a:pPr lvl="1" algn="just"/>
            <a:r>
              <a:rPr lang="it-IT" dirty="0"/>
              <a:t>Successivamente si può chiedere:" Perché me lo dici?«; «Cosa vuoi ottenere?»</a:t>
            </a:r>
          </a:p>
          <a:p>
            <a:pPr marL="0" indent="0">
              <a:buNone/>
            </a:pPr>
            <a:endParaRPr lang="it-IT" dirty="0"/>
          </a:p>
        </p:txBody>
      </p:sp>
    </p:spTree>
    <p:extLst>
      <p:ext uri="{BB962C8B-B14F-4D97-AF65-F5344CB8AC3E}">
        <p14:creationId xmlns:p14="http://schemas.microsoft.com/office/powerpoint/2010/main" val="1844756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45660"/>
            <a:ext cx="10515600" cy="504967"/>
          </a:xfrm>
        </p:spPr>
        <p:txBody>
          <a:bodyPr>
            <a:noAutofit/>
          </a:bodyPr>
          <a:lstStyle/>
          <a:p>
            <a:pPr algn="ctr"/>
            <a:r>
              <a:rPr lang="it-IT" b="1" dirty="0">
                <a:solidFill>
                  <a:srgbClr val="FF0000"/>
                </a:solidFill>
              </a:rPr>
              <a:t>Avvertenze per l’uso</a:t>
            </a:r>
          </a:p>
        </p:txBody>
      </p:sp>
      <p:sp>
        <p:nvSpPr>
          <p:cNvPr id="3" name="Segnaposto contenuto 2"/>
          <p:cNvSpPr>
            <a:spLocks noGrp="1"/>
          </p:cNvSpPr>
          <p:nvPr>
            <p:ph idx="1"/>
          </p:nvPr>
        </p:nvSpPr>
        <p:spPr>
          <a:xfrm>
            <a:off x="736979" y="900752"/>
            <a:ext cx="10616821" cy="5557198"/>
          </a:xfrm>
        </p:spPr>
        <p:txBody>
          <a:bodyPr>
            <a:normAutofit fontScale="85000" lnSpcReduction="20000"/>
          </a:bodyPr>
          <a:lstStyle/>
          <a:p>
            <a:pPr algn="just"/>
            <a:r>
              <a:rPr lang="it-IT" dirty="0">
                <a:solidFill>
                  <a:srgbClr val="FF0000"/>
                </a:solidFill>
              </a:rPr>
              <a:t>Attenzione a ciò che veicoliamo anche con il </a:t>
            </a:r>
            <a:r>
              <a:rPr lang="it-IT" dirty="0" err="1">
                <a:solidFill>
                  <a:srgbClr val="FF0000"/>
                </a:solidFill>
              </a:rPr>
              <a:t>paraverbale</a:t>
            </a:r>
            <a:r>
              <a:rPr lang="it-IT" dirty="0">
                <a:solidFill>
                  <a:srgbClr val="FF0000"/>
                </a:solidFill>
              </a:rPr>
              <a:t> e il non-verbale (linguaggio del corpo). </a:t>
            </a:r>
            <a:r>
              <a:rPr lang="it-IT" dirty="0"/>
              <a:t> </a:t>
            </a:r>
          </a:p>
          <a:p>
            <a:pPr marL="0" indent="0" algn="just">
              <a:buNone/>
            </a:pPr>
            <a:r>
              <a:rPr lang="it-IT" dirty="0"/>
              <a:t>Non è una </a:t>
            </a:r>
            <a:r>
              <a:rPr lang="it-IT" dirty="0" err="1"/>
              <a:t>controdomanda</a:t>
            </a:r>
            <a:r>
              <a:rPr lang="it-IT" dirty="0"/>
              <a:t>-antidoto porsi di fronte all’interlocutore con i pugni sui fianchi e con voce piena di rancore urlargli contro: “Senti un po’! Cos’è che volevi dire con quel commento lì? Stai dando i numeri o lo fai apposta per farmi innervosire?”. </a:t>
            </a:r>
          </a:p>
          <a:p>
            <a:endParaRPr lang="it-IT" dirty="0"/>
          </a:p>
          <a:p>
            <a:pPr algn="just"/>
            <a:r>
              <a:rPr lang="it-IT" dirty="0">
                <a:solidFill>
                  <a:srgbClr val="FF0000"/>
                </a:solidFill>
              </a:rPr>
              <a:t>Gestire lo stato psicofisico è importante</a:t>
            </a:r>
            <a:r>
              <a:rPr lang="it-IT" dirty="0"/>
              <a:t>. </a:t>
            </a:r>
          </a:p>
          <a:p>
            <a:pPr marL="0" indent="0" algn="just">
              <a:buNone/>
            </a:pPr>
            <a:r>
              <a:rPr lang="it-IT" dirty="0"/>
              <a:t>Per porre una </a:t>
            </a:r>
            <a:r>
              <a:rPr lang="it-IT" dirty="0" err="1"/>
              <a:t>controdomanda</a:t>
            </a:r>
            <a:r>
              <a:rPr lang="it-IT" dirty="0"/>
              <a:t>-antidoto è necessario un minimo di autocontrollo. Mettiamo un attimo da parte il risentimento. </a:t>
            </a:r>
          </a:p>
          <a:p>
            <a:pPr algn="just"/>
            <a:endParaRPr lang="it-IT" dirty="0"/>
          </a:p>
          <a:p>
            <a:pPr algn="just"/>
            <a:r>
              <a:rPr lang="it-IT" dirty="0">
                <a:solidFill>
                  <a:srgbClr val="FF0000"/>
                </a:solidFill>
              </a:rPr>
              <a:t>Cerchiamo di essere spontanei ovvero realtà interessati a comprendere il punto di vista altrui.</a:t>
            </a:r>
          </a:p>
          <a:p>
            <a:pPr marL="0" indent="0" algn="just">
              <a:buNone/>
            </a:pPr>
            <a:r>
              <a:rPr lang="it-IT" dirty="0"/>
              <a:t>Importante nell'uso della </a:t>
            </a:r>
            <a:r>
              <a:rPr lang="it-IT" dirty="0" err="1"/>
              <a:t>controdomanda</a:t>
            </a:r>
            <a:r>
              <a:rPr lang="it-IT" dirty="0"/>
              <a:t> antidoto: 1) variare le formulazioni qualora vanno reiterate; 2) ma soprattutto  ascoltare le risposte (chi ci attacca vuol far prevalere un punto di vista. Qual è?). Ricorda che se vogliamo puntare alla «comprensione» è importante l’empatia.</a:t>
            </a:r>
          </a:p>
        </p:txBody>
      </p:sp>
    </p:spTree>
    <p:extLst>
      <p:ext uri="{BB962C8B-B14F-4D97-AF65-F5344CB8AC3E}">
        <p14:creationId xmlns:p14="http://schemas.microsoft.com/office/powerpoint/2010/main" val="4229361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90217"/>
          </a:xfrm>
        </p:spPr>
        <p:txBody>
          <a:bodyPr>
            <a:normAutofit fontScale="90000"/>
          </a:bodyPr>
          <a:lstStyle/>
          <a:p>
            <a:pPr algn="ctr"/>
            <a:r>
              <a:rPr lang="it-IT" sz="4000" b="1" dirty="0">
                <a:solidFill>
                  <a:srgbClr val="FF0000"/>
                </a:solidFill>
              </a:rPr>
              <a:t>Vantaggi e risultati attesi</a:t>
            </a:r>
          </a:p>
        </p:txBody>
      </p:sp>
      <p:sp>
        <p:nvSpPr>
          <p:cNvPr id="3" name="Segnaposto contenuto 2"/>
          <p:cNvSpPr>
            <a:spLocks noGrp="1"/>
          </p:cNvSpPr>
          <p:nvPr>
            <p:ph idx="1"/>
          </p:nvPr>
        </p:nvSpPr>
        <p:spPr>
          <a:xfrm>
            <a:off x="641445" y="955343"/>
            <a:ext cx="10712355" cy="5431809"/>
          </a:xfrm>
        </p:spPr>
        <p:txBody>
          <a:bodyPr>
            <a:normAutofit/>
          </a:bodyPr>
          <a:lstStyle/>
          <a:p>
            <a:pPr algn="just"/>
            <a:endParaRPr lang="it-IT" dirty="0" smtClean="0">
              <a:solidFill>
                <a:srgbClr val="FF0000"/>
              </a:solidFill>
            </a:endParaRPr>
          </a:p>
          <a:p>
            <a:pPr algn="just"/>
            <a:r>
              <a:rPr lang="it-IT" dirty="0" smtClean="0">
                <a:solidFill>
                  <a:srgbClr val="FF0000"/>
                </a:solidFill>
              </a:rPr>
              <a:t>Chiedere </a:t>
            </a:r>
            <a:r>
              <a:rPr lang="it-IT" dirty="0">
                <a:solidFill>
                  <a:srgbClr val="FF0000"/>
                </a:solidFill>
              </a:rPr>
              <a:t>chiarimenti con domande rallenta e sposta il pilota automatico dei processi mentali</a:t>
            </a:r>
            <a:r>
              <a:rPr lang="it-IT" dirty="0"/>
              <a:t> in noi e nell’altro (spesso sono schemi di attacco/difesa)</a:t>
            </a:r>
          </a:p>
          <a:p>
            <a:pPr marL="0" indent="0" algn="just">
              <a:buNone/>
            </a:pPr>
            <a:endParaRPr lang="it-IT" dirty="0"/>
          </a:p>
          <a:p>
            <a:endParaRPr lang="it-IT" dirty="0"/>
          </a:p>
        </p:txBody>
      </p:sp>
    </p:spTree>
    <p:extLst>
      <p:ext uri="{BB962C8B-B14F-4D97-AF65-F5344CB8AC3E}">
        <p14:creationId xmlns:p14="http://schemas.microsoft.com/office/powerpoint/2010/main" val="2112699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90217"/>
          </a:xfrm>
        </p:spPr>
        <p:txBody>
          <a:bodyPr>
            <a:normAutofit fontScale="90000"/>
          </a:bodyPr>
          <a:lstStyle/>
          <a:p>
            <a:pPr algn="ctr"/>
            <a:r>
              <a:rPr lang="it-IT" sz="4000" b="1" dirty="0">
                <a:solidFill>
                  <a:srgbClr val="FF0000"/>
                </a:solidFill>
              </a:rPr>
              <a:t>Vantaggi e risultati attesi</a:t>
            </a:r>
          </a:p>
        </p:txBody>
      </p:sp>
      <p:sp>
        <p:nvSpPr>
          <p:cNvPr id="3" name="Segnaposto contenuto 2"/>
          <p:cNvSpPr>
            <a:spLocks noGrp="1"/>
          </p:cNvSpPr>
          <p:nvPr>
            <p:ph idx="1"/>
          </p:nvPr>
        </p:nvSpPr>
        <p:spPr>
          <a:xfrm>
            <a:off x="641445" y="955343"/>
            <a:ext cx="10712355" cy="5431809"/>
          </a:xfrm>
        </p:spPr>
        <p:txBody>
          <a:bodyPr>
            <a:normAutofit/>
          </a:bodyPr>
          <a:lstStyle/>
          <a:p>
            <a:pPr marL="0" indent="0" algn="just">
              <a:buNone/>
            </a:pPr>
            <a:endParaRPr lang="it-IT" dirty="0"/>
          </a:p>
          <a:p>
            <a:pPr algn="just"/>
            <a:r>
              <a:rPr lang="it-IT" dirty="0"/>
              <a:t>Dire all'altro che una parola usata ci ha offesi o meglio come ci fa sentire, può </a:t>
            </a:r>
            <a:r>
              <a:rPr lang="it-IT" dirty="0">
                <a:solidFill>
                  <a:srgbClr val="FF0000"/>
                </a:solidFill>
              </a:rPr>
              <a:t>offrire all'altro l'opportunità di dire come si sente anche lui e perché ci ha attaccato</a:t>
            </a:r>
            <a:r>
              <a:rPr lang="it-IT" dirty="0"/>
              <a:t>.  </a:t>
            </a:r>
            <a:endParaRPr lang="it-IT" dirty="0" smtClean="0"/>
          </a:p>
          <a:p>
            <a:pPr algn="just"/>
            <a:endParaRPr lang="it-IT" dirty="0"/>
          </a:p>
          <a:p>
            <a:pPr algn="just"/>
            <a:r>
              <a:rPr lang="it-IT" dirty="0" smtClean="0"/>
              <a:t>Ancora </a:t>
            </a:r>
            <a:r>
              <a:rPr lang="it-IT" dirty="0"/>
              <a:t>una volta chiarimenti e ascolto reciproco. </a:t>
            </a:r>
            <a:r>
              <a:rPr lang="it-IT" dirty="0">
                <a:solidFill>
                  <a:srgbClr val="FF0000"/>
                </a:solidFill>
              </a:rPr>
              <a:t>Il conflitto spesso nasce dal non trovare spazio di ascolto o aver saputo esprimere i propri bisogni o vissuti emotivi. Bisogna concedere e concedersi del tempo (a sé e all'altro) di sfogare</a:t>
            </a:r>
            <a:r>
              <a:rPr lang="it-IT" dirty="0"/>
              <a:t>, tenere conto che occorre uno spazio di frenata per rallentare una reazione emotiva che è partita.</a:t>
            </a:r>
          </a:p>
          <a:p>
            <a:pPr marL="0" indent="0" algn="just">
              <a:buNone/>
            </a:pPr>
            <a:endParaRPr lang="it-IT" dirty="0"/>
          </a:p>
          <a:p>
            <a:endParaRPr lang="it-IT" dirty="0"/>
          </a:p>
        </p:txBody>
      </p:sp>
    </p:spTree>
    <p:extLst>
      <p:ext uri="{BB962C8B-B14F-4D97-AF65-F5344CB8AC3E}">
        <p14:creationId xmlns:p14="http://schemas.microsoft.com/office/powerpoint/2010/main" val="4059145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13298"/>
          </a:xfrm>
        </p:spPr>
        <p:txBody>
          <a:bodyPr>
            <a:normAutofit fontScale="90000"/>
          </a:bodyPr>
          <a:lstStyle/>
          <a:p>
            <a:pPr algn="just"/>
            <a:r>
              <a:rPr lang="it-IT" sz="4000" b="1" dirty="0">
                <a:solidFill>
                  <a:srgbClr val="FF0000"/>
                </a:solidFill>
              </a:rPr>
              <a:t>Come fai a sapere che hai ricevuto un attacco verbale?</a:t>
            </a:r>
          </a:p>
        </p:txBody>
      </p:sp>
      <p:sp>
        <p:nvSpPr>
          <p:cNvPr id="3" name="Segnaposto contenuto 2"/>
          <p:cNvSpPr>
            <a:spLocks noGrp="1"/>
          </p:cNvSpPr>
          <p:nvPr>
            <p:ph idx="1"/>
          </p:nvPr>
        </p:nvSpPr>
        <p:spPr>
          <a:xfrm>
            <a:off x="736979" y="1173706"/>
            <a:ext cx="10616821" cy="5431809"/>
          </a:xfrm>
        </p:spPr>
        <p:txBody>
          <a:bodyPr>
            <a:normAutofit/>
          </a:bodyPr>
          <a:lstStyle/>
          <a:p>
            <a:pPr marL="0" indent="0" algn="just">
              <a:buNone/>
            </a:pPr>
            <a:endParaRPr lang="it-IT" dirty="0" smtClean="0"/>
          </a:p>
          <a:p>
            <a:pPr marL="0" indent="0" algn="just">
              <a:buNone/>
            </a:pPr>
            <a:endParaRPr lang="it-IT" dirty="0"/>
          </a:p>
          <a:p>
            <a:pPr marL="0" indent="0" algn="ctr">
              <a:buNone/>
            </a:pPr>
            <a:r>
              <a:rPr lang="it-IT" sz="3200" dirty="0" smtClean="0"/>
              <a:t>Sicuri</a:t>
            </a:r>
            <a:r>
              <a:rPr lang="it-IT" sz="3200" dirty="0"/>
              <a:t>? Come facciamo a sapere di essere stati attaccati verbalmente da un altro? </a:t>
            </a:r>
            <a:r>
              <a:rPr lang="it-IT" sz="3200" dirty="0" smtClean="0"/>
              <a:t>Era davvero un’offesa? </a:t>
            </a:r>
          </a:p>
          <a:p>
            <a:pPr marL="0" indent="0" algn="ctr">
              <a:buNone/>
            </a:pPr>
            <a:r>
              <a:rPr lang="it-IT" sz="3200" dirty="0" smtClean="0">
                <a:solidFill>
                  <a:srgbClr val="FF0000"/>
                </a:solidFill>
              </a:rPr>
              <a:t>Cos’ha </a:t>
            </a:r>
            <a:r>
              <a:rPr lang="it-IT" sz="3200" dirty="0">
                <a:solidFill>
                  <a:srgbClr val="FF0000"/>
                </a:solidFill>
              </a:rPr>
              <a:t>spinto l’altro a usare quelle parole? </a:t>
            </a:r>
            <a:r>
              <a:rPr lang="it-IT" sz="3200" dirty="0"/>
              <a:t>Perché lui o lei sta facendo un’osservazione del genere? </a:t>
            </a:r>
          </a:p>
          <a:p>
            <a:pPr marL="0" indent="0" algn="just">
              <a:buNone/>
            </a:pPr>
            <a:endParaRPr lang="it-IT" dirty="0"/>
          </a:p>
          <a:p>
            <a:pPr marL="0" indent="0" algn="just">
              <a:buNone/>
            </a:pPr>
            <a:endParaRPr lang="it-IT" dirty="0"/>
          </a:p>
        </p:txBody>
      </p:sp>
    </p:spTree>
    <p:extLst>
      <p:ext uri="{BB962C8B-B14F-4D97-AF65-F5344CB8AC3E}">
        <p14:creationId xmlns:p14="http://schemas.microsoft.com/office/powerpoint/2010/main" val="306051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90217"/>
          </a:xfrm>
        </p:spPr>
        <p:txBody>
          <a:bodyPr>
            <a:normAutofit fontScale="90000"/>
          </a:bodyPr>
          <a:lstStyle/>
          <a:p>
            <a:pPr algn="ctr"/>
            <a:r>
              <a:rPr lang="it-IT" sz="4000" b="1" dirty="0">
                <a:solidFill>
                  <a:srgbClr val="FF0000"/>
                </a:solidFill>
              </a:rPr>
              <a:t>Vantaggi e risultati attesi</a:t>
            </a:r>
          </a:p>
        </p:txBody>
      </p:sp>
      <p:sp>
        <p:nvSpPr>
          <p:cNvPr id="3" name="Segnaposto contenuto 2"/>
          <p:cNvSpPr>
            <a:spLocks noGrp="1"/>
          </p:cNvSpPr>
          <p:nvPr>
            <p:ph idx="1"/>
          </p:nvPr>
        </p:nvSpPr>
        <p:spPr>
          <a:xfrm>
            <a:off x="641445" y="955343"/>
            <a:ext cx="10712355" cy="5431809"/>
          </a:xfrm>
        </p:spPr>
        <p:txBody>
          <a:bodyPr>
            <a:normAutofit/>
          </a:bodyPr>
          <a:lstStyle/>
          <a:p>
            <a:pPr marL="0" indent="0" algn="just">
              <a:buNone/>
            </a:pPr>
            <a:endParaRPr lang="it-IT" dirty="0"/>
          </a:p>
          <a:p>
            <a:pPr algn="just"/>
            <a:r>
              <a:rPr lang="it-IT" dirty="0"/>
              <a:t>Ogni situazione non è che un grande campo d’allenamento. </a:t>
            </a:r>
            <a:r>
              <a:rPr lang="it-IT" dirty="0">
                <a:solidFill>
                  <a:srgbClr val="FF0000"/>
                </a:solidFill>
              </a:rPr>
              <a:t>La </a:t>
            </a:r>
            <a:r>
              <a:rPr lang="it-IT" dirty="0" err="1">
                <a:solidFill>
                  <a:srgbClr val="FF0000"/>
                </a:solidFill>
              </a:rPr>
              <a:t>controdomanda</a:t>
            </a:r>
            <a:r>
              <a:rPr lang="it-IT" dirty="0">
                <a:solidFill>
                  <a:srgbClr val="FF0000"/>
                </a:solidFill>
              </a:rPr>
              <a:t>-antidoto punta sulla comunicazione, anziché sul confronto, ma al tempo stesso è anche una dichiarazione di indipendenza</a:t>
            </a:r>
            <a:r>
              <a:rPr lang="it-IT" dirty="0"/>
              <a:t>. </a:t>
            </a:r>
            <a:endParaRPr lang="it-IT" dirty="0" smtClean="0"/>
          </a:p>
          <a:p>
            <a:pPr algn="just"/>
            <a:endParaRPr lang="it-IT" dirty="0"/>
          </a:p>
          <a:p>
            <a:pPr algn="just"/>
            <a:r>
              <a:rPr lang="it-IT" dirty="0" smtClean="0"/>
              <a:t>Non </a:t>
            </a:r>
            <a:r>
              <a:rPr lang="it-IT" dirty="0"/>
              <a:t>reagite in modo automatico, come robot impostati sul programma di fuga o di attacco. No. Dimostrate, invece, di essere liberi. Talmente liberi da proporre al vostro interlocutore il dialogo, pur avendo magari tutti i motivi per andare su tutte le furie. Non fate partire alcun attacco da parte vostra. Questo è quello che si chiama dimostrarsi superiori.</a:t>
            </a:r>
          </a:p>
          <a:p>
            <a:endParaRPr lang="it-IT" dirty="0"/>
          </a:p>
        </p:txBody>
      </p:sp>
    </p:spTree>
    <p:extLst>
      <p:ext uri="{BB962C8B-B14F-4D97-AF65-F5344CB8AC3E}">
        <p14:creationId xmlns:p14="http://schemas.microsoft.com/office/powerpoint/2010/main" val="2935117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90217"/>
          </a:xfrm>
        </p:spPr>
        <p:txBody>
          <a:bodyPr>
            <a:normAutofit fontScale="90000"/>
          </a:bodyPr>
          <a:lstStyle/>
          <a:p>
            <a:pPr algn="ctr"/>
            <a:r>
              <a:rPr lang="it-IT" sz="4000" b="1" dirty="0">
                <a:solidFill>
                  <a:srgbClr val="FF0000"/>
                </a:solidFill>
              </a:rPr>
              <a:t>Vantaggi e risultati attesi</a:t>
            </a:r>
          </a:p>
        </p:txBody>
      </p:sp>
      <p:sp>
        <p:nvSpPr>
          <p:cNvPr id="3" name="Segnaposto contenuto 2"/>
          <p:cNvSpPr>
            <a:spLocks noGrp="1"/>
          </p:cNvSpPr>
          <p:nvPr>
            <p:ph idx="1"/>
          </p:nvPr>
        </p:nvSpPr>
        <p:spPr>
          <a:xfrm>
            <a:off x="641445" y="955343"/>
            <a:ext cx="10712355" cy="5431809"/>
          </a:xfrm>
        </p:spPr>
        <p:txBody>
          <a:bodyPr>
            <a:normAutofit/>
          </a:bodyPr>
          <a:lstStyle/>
          <a:p>
            <a:pPr marL="0" indent="0" algn="just">
              <a:buNone/>
            </a:pPr>
            <a:endParaRPr lang="it-IT" dirty="0"/>
          </a:p>
          <a:p>
            <a:pPr algn="just"/>
            <a:r>
              <a:rPr lang="it-IT" dirty="0"/>
              <a:t>Ogni situazione non è che un grande campo d’allenamento. </a:t>
            </a:r>
            <a:r>
              <a:rPr lang="it-IT" dirty="0">
                <a:solidFill>
                  <a:srgbClr val="FF0000"/>
                </a:solidFill>
              </a:rPr>
              <a:t>La </a:t>
            </a:r>
            <a:r>
              <a:rPr lang="it-IT" dirty="0" err="1">
                <a:solidFill>
                  <a:srgbClr val="FF0000"/>
                </a:solidFill>
              </a:rPr>
              <a:t>controdomanda</a:t>
            </a:r>
            <a:r>
              <a:rPr lang="it-IT" dirty="0">
                <a:solidFill>
                  <a:srgbClr val="FF0000"/>
                </a:solidFill>
              </a:rPr>
              <a:t>-antidoto punta sulla comunicazione, anziché sul confronto, ma al tempo stesso è anche una dichiarazione di indipendenza</a:t>
            </a:r>
            <a:r>
              <a:rPr lang="it-IT" dirty="0"/>
              <a:t>. </a:t>
            </a:r>
            <a:endParaRPr lang="it-IT" dirty="0" smtClean="0"/>
          </a:p>
          <a:p>
            <a:pPr algn="just"/>
            <a:endParaRPr lang="it-IT" dirty="0"/>
          </a:p>
          <a:p>
            <a:pPr algn="just"/>
            <a:r>
              <a:rPr lang="it-IT" dirty="0" smtClean="0"/>
              <a:t>Non </a:t>
            </a:r>
            <a:r>
              <a:rPr lang="it-IT" dirty="0"/>
              <a:t>reagite in modo automatico, come robot impostati sul programma di fuga o di attacco. No. Dimostrate, invece, di essere liberi. Talmente liberi da proporre al vostro interlocutore il dialogo, pur avendo magari tutti i motivi per andare su tutte le furie. Non fate partire alcun attacco da parte vostra. Questo è quello che si chiama dimostrarsi superiori.</a:t>
            </a:r>
          </a:p>
          <a:p>
            <a:endParaRPr lang="it-IT" dirty="0"/>
          </a:p>
        </p:txBody>
      </p:sp>
    </p:spTree>
    <p:extLst>
      <p:ext uri="{BB962C8B-B14F-4D97-AF65-F5344CB8AC3E}">
        <p14:creationId xmlns:p14="http://schemas.microsoft.com/office/powerpoint/2010/main" val="3056612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904117"/>
          </a:xfrm>
        </p:spPr>
        <p:txBody>
          <a:bodyPr>
            <a:normAutofit/>
          </a:bodyPr>
          <a:lstStyle/>
          <a:p>
            <a:pPr algn="ctr"/>
            <a:r>
              <a:rPr lang="it-IT" sz="4800" b="1" dirty="0">
                <a:solidFill>
                  <a:srgbClr val="FF0000"/>
                </a:solidFill>
              </a:rPr>
              <a:t>E se non dovesse funzionare?</a:t>
            </a:r>
          </a:p>
        </p:txBody>
      </p:sp>
      <p:sp>
        <p:nvSpPr>
          <p:cNvPr id="3" name="Segnaposto contenuto 2"/>
          <p:cNvSpPr>
            <a:spLocks noGrp="1"/>
          </p:cNvSpPr>
          <p:nvPr>
            <p:ph idx="1"/>
          </p:nvPr>
        </p:nvSpPr>
        <p:spPr>
          <a:xfrm>
            <a:off x="729018" y="1187355"/>
            <a:ext cx="10721454" cy="4981433"/>
          </a:xfrm>
        </p:spPr>
        <p:txBody>
          <a:bodyPr>
            <a:normAutofit lnSpcReduction="10000"/>
          </a:bodyPr>
          <a:lstStyle/>
          <a:p>
            <a:pPr marL="0" indent="0" algn="just">
              <a:buNone/>
            </a:pPr>
            <a:r>
              <a:rPr lang="it-IT" dirty="0"/>
              <a:t>Ma cosa faccio se alla mia </a:t>
            </a:r>
            <a:r>
              <a:rPr lang="it-IT" dirty="0" err="1"/>
              <a:t>controdomanda</a:t>
            </a:r>
            <a:r>
              <a:rPr lang="it-IT" dirty="0"/>
              <a:t>-antidoto l’altro continua ad attaccarmi? Devo continuare a farmi offendere? Significa forse che allora dobbiamo </a:t>
            </a:r>
            <a:r>
              <a:rPr lang="it-IT" dirty="0" err="1"/>
              <a:t>controattaccare</a:t>
            </a:r>
            <a:r>
              <a:rPr lang="it-IT" dirty="0"/>
              <a:t> e cominciare ad offendere l’altro a nostra volta? No, ovviamente. </a:t>
            </a:r>
          </a:p>
          <a:p>
            <a:pPr marL="0" indent="0" algn="just">
              <a:buNone/>
            </a:pPr>
            <a:endParaRPr lang="it-IT" dirty="0"/>
          </a:p>
          <a:p>
            <a:pPr marL="0" indent="0" algn="just">
              <a:buNone/>
            </a:pPr>
            <a:r>
              <a:rPr lang="it-IT" dirty="0"/>
              <a:t>Per quale ragione non conviene reagire?</a:t>
            </a:r>
          </a:p>
          <a:p>
            <a:pPr marL="514350" indent="-514350" algn="just">
              <a:buFont typeface="+mj-lt"/>
              <a:buAutoNum type="arabicPeriod"/>
            </a:pPr>
            <a:r>
              <a:rPr lang="it-IT" dirty="0"/>
              <a:t>La nostra </a:t>
            </a:r>
            <a:r>
              <a:rPr lang="it-IT" dirty="0">
                <a:solidFill>
                  <a:srgbClr val="FF0000"/>
                </a:solidFill>
              </a:rPr>
              <a:t>reazione è proprio quello che si aspetta colui che ci attacca </a:t>
            </a:r>
          </a:p>
          <a:p>
            <a:pPr marL="514350" indent="-514350" algn="just">
              <a:buFont typeface="+mj-lt"/>
              <a:buAutoNum type="arabicPeriod"/>
            </a:pPr>
            <a:r>
              <a:rPr lang="it-IT" dirty="0"/>
              <a:t>Vale il principio: talvolta </a:t>
            </a:r>
            <a:r>
              <a:rPr lang="it-IT" dirty="0">
                <a:solidFill>
                  <a:srgbClr val="FF0000"/>
                </a:solidFill>
              </a:rPr>
              <a:t>vincere uno scontro significa perdere la relazione</a:t>
            </a:r>
            <a:r>
              <a:rPr lang="it-IT" dirty="0"/>
              <a:t>. Chiediamoci: è importante continuare ad avere una relazione con quella persona?</a:t>
            </a:r>
          </a:p>
          <a:p>
            <a:pPr marL="514350" indent="-514350" algn="just">
              <a:buFont typeface="+mj-lt"/>
              <a:buAutoNum type="arabicPeriod"/>
            </a:pPr>
            <a:r>
              <a:rPr lang="it-IT" dirty="0">
                <a:solidFill>
                  <a:srgbClr val="FF0000"/>
                </a:solidFill>
              </a:rPr>
              <a:t>Se invece la relazione non ci interessa allora perché sprecare energie</a:t>
            </a:r>
            <a:r>
              <a:rPr lang="it-IT" dirty="0"/>
              <a:t>, tempo e intossicarsi di cortisolo?</a:t>
            </a:r>
          </a:p>
          <a:p>
            <a:pPr marL="0" indent="0" algn="just">
              <a:buNone/>
            </a:pPr>
            <a:endParaRPr lang="it-IT" dirty="0"/>
          </a:p>
        </p:txBody>
      </p:sp>
      <p:sp>
        <p:nvSpPr>
          <p:cNvPr id="4" name="Freccia circolare a sinistra 3">
            <a:hlinkClick r:id="rId2" action="ppaction://hlinksldjump"/>
          </p:cNvPr>
          <p:cNvSpPr/>
          <p:nvPr/>
        </p:nvSpPr>
        <p:spPr>
          <a:xfrm>
            <a:off x="10126133" y="5774267"/>
            <a:ext cx="609600" cy="5757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051397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Il silenzio intenzionale</a:t>
            </a:r>
          </a:p>
        </p:txBody>
      </p:sp>
      <p:sp>
        <p:nvSpPr>
          <p:cNvPr id="3" name="Segnaposto contenuto 2"/>
          <p:cNvSpPr>
            <a:spLocks noGrp="1"/>
          </p:cNvSpPr>
          <p:nvPr>
            <p:ph idx="1"/>
          </p:nvPr>
        </p:nvSpPr>
        <p:spPr/>
        <p:txBody>
          <a:bodyPr/>
          <a:lstStyle/>
          <a:p>
            <a:pPr marL="0" indent="0" algn="just">
              <a:buNone/>
            </a:pPr>
            <a:r>
              <a:rPr lang="it-IT" dirty="0"/>
              <a:t>Un silenzio scelto, non è il tacere dell’impotenza. </a:t>
            </a:r>
            <a:r>
              <a:rPr lang="it-IT" dirty="0">
                <a:solidFill>
                  <a:srgbClr val="FF0000"/>
                </a:solidFill>
              </a:rPr>
              <a:t>Significa essere liberi di non dare importanza al comportamento o parole dell’altro</a:t>
            </a:r>
            <a:r>
              <a:rPr lang="it-IT" dirty="0"/>
              <a:t>. Decidere a chi o cosa dare attenzione. </a:t>
            </a:r>
            <a:r>
              <a:rPr lang="it-IT" dirty="0">
                <a:solidFill>
                  <a:srgbClr val="FF0000"/>
                </a:solidFill>
              </a:rPr>
              <a:t>Si scopre il non senso del commento offensivo.</a:t>
            </a:r>
            <a:r>
              <a:rPr lang="it-IT" dirty="0"/>
              <a:t> </a:t>
            </a:r>
            <a:endParaRPr lang="it-IT" dirty="0" smtClean="0"/>
          </a:p>
          <a:p>
            <a:pPr marL="0" indent="0" algn="just">
              <a:buNone/>
            </a:pPr>
            <a:endParaRPr lang="it-IT" dirty="0"/>
          </a:p>
          <a:p>
            <a:pPr marL="0" indent="0" algn="just">
              <a:buNone/>
            </a:pPr>
            <a:r>
              <a:rPr lang="it-IT" dirty="0" smtClean="0">
                <a:solidFill>
                  <a:srgbClr val="FF0000"/>
                </a:solidFill>
              </a:rPr>
              <a:t>Importante </a:t>
            </a:r>
            <a:r>
              <a:rPr lang="it-IT" dirty="0">
                <a:solidFill>
                  <a:srgbClr val="FF0000"/>
                </a:solidFill>
              </a:rPr>
              <a:t>sono i pensieri, le emozioni e il non verbale (linguaggio del corpo). </a:t>
            </a:r>
            <a:r>
              <a:rPr lang="it-IT" dirty="0"/>
              <a:t>Né mangiarsi le unghie né ridacchiare. </a:t>
            </a:r>
            <a:r>
              <a:rPr lang="it-IT" dirty="0">
                <a:solidFill>
                  <a:srgbClr val="FF0000"/>
                </a:solidFill>
              </a:rPr>
              <a:t>Non ostentare superiorità o sottomissione</a:t>
            </a:r>
          </a:p>
          <a:p>
            <a:endParaRPr lang="it-IT" dirty="0"/>
          </a:p>
        </p:txBody>
      </p:sp>
      <p:sp>
        <p:nvSpPr>
          <p:cNvPr id="4" name="Freccia circolare a sinistra 3">
            <a:hlinkClick r:id="rId2" action="ppaction://hlinksldjump"/>
          </p:cNvPr>
          <p:cNvSpPr/>
          <p:nvPr/>
        </p:nvSpPr>
        <p:spPr>
          <a:xfrm>
            <a:off x="10126133" y="5774267"/>
            <a:ext cx="609600" cy="5757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294583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ctr"/>
            <a:r>
              <a:rPr lang="it-IT" b="1" dirty="0">
                <a:solidFill>
                  <a:srgbClr val="FF0000"/>
                </a:solidFill>
              </a:rPr>
              <a:t>Silenzio attivo e linguaggio non verbale</a:t>
            </a:r>
          </a:p>
        </p:txBody>
      </p:sp>
      <p:pic>
        <p:nvPicPr>
          <p:cNvPr id="7" name="Segnaposto contenuto 6"/>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513712" y="1642197"/>
            <a:ext cx="3253631" cy="4351338"/>
          </a:xfrm>
          <a:prstGeom prst="rect">
            <a:avLst/>
          </a:prstGeom>
        </p:spPr>
      </p:pic>
      <p:pic>
        <p:nvPicPr>
          <p:cNvPr id="8" name="Segnaposto contenuto 7"/>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3821373" y="2081704"/>
            <a:ext cx="3930555" cy="3199979"/>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661" y="2226396"/>
            <a:ext cx="4011613" cy="454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821373" y="1712373"/>
            <a:ext cx="1842448" cy="369332"/>
          </a:xfrm>
          <a:prstGeom prst="rect">
            <a:avLst/>
          </a:prstGeom>
          <a:solidFill>
            <a:schemeClr val="bg1"/>
          </a:solidFill>
        </p:spPr>
        <p:txBody>
          <a:bodyPr wrap="square" rtlCol="0">
            <a:spAutoFit/>
          </a:bodyPr>
          <a:lstStyle/>
          <a:p>
            <a:r>
              <a:rPr lang="it-IT" b="1" dirty="0"/>
              <a:t>Da evitare</a:t>
            </a:r>
          </a:p>
        </p:txBody>
      </p:sp>
      <p:sp>
        <p:nvSpPr>
          <p:cNvPr id="9" name="CasellaDiTesto 8"/>
          <p:cNvSpPr txBox="1"/>
          <p:nvPr/>
        </p:nvSpPr>
        <p:spPr>
          <a:xfrm>
            <a:off x="5663820" y="1712373"/>
            <a:ext cx="2101755" cy="369332"/>
          </a:xfrm>
          <a:prstGeom prst="rect">
            <a:avLst/>
          </a:prstGeom>
          <a:solidFill>
            <a:schemeClr val="bg1"/>
          </a:solidFill>
        </p:spPr>
        <p:txBody>
          <a:bodyPr wrap="square" rtlCol="0">
            <a:spAutoFit/>
          </a:bodyPr>
          <a:lstStyle/>
          <a:p>
            <a:r>
              <a:rPr lang="it-IT" b="1" dirty="0"/>
              <a:t>Da preferire</a:t>
            </a:r>
          </a:p>
        </p:txBody>
      </p:sp>
      <p:sp>
        <p:nvSpPr>
          <p:cNvPr id="3" name="CasellaDiTesto 2"/>
          <p:cNvSpPr txBox="1"/>
          <p:nvPr/>
        </p:nvSpPr>
        <p:spPr>
          <a:xfrm>
            <a:off x="8288867" y="1811867"/>
            <a:ext cx="3259666" cy="369332"/>
          </a:xfrm>
          <a:prstGeom prst="rect">
            <a:avLst/>
          </a:prstGeom>
          <a:solidFill>
            <a:schemeClr val="bg1"/>
          </a:solidFill>
        </p:spPr>
        <p:txBody>
          <a:bodyPr wrap="square" rtlCol="0">
            <a:spAutoFit/>
          </a:bodyPr>
          <a:lstStyle/>
          <a:p>
            <a:pPr algn="ctr"/>
            <a:r>
              <a:rPr lang="it-IT" b="1" dirty="0"/>
              <a:t>In conclusione </a:t>
            </a:r>
          </a:p>
        </p:txBody>
      </p:sp>
    </p:spTree>
    <p:extLst>
      <p:ext uri="{BB962C8B-B14F-4D97-AF65-F5344CB8AC3E}">
        <p14:creationId xmlns:p14="http://schemas.microsoft.com/office/powerpoint/2010/main" val="817725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695373" y="645213"/>
            <a:ext cx="10515600" cy="555790"/>
          </a:xfrm>
        </p:spPr>
        <p:txBody>
          <a:bodyPr>
            <a:normAutofit fontScale="90000"/>
          </a:bodyPr>
          <a:lstStyle/>
          <a:p>
            <a:pPr algn="ctr"/>
            <a:r>
              <a:rPr lang="it-IT" b="1" dirty="0">
                <a:solidFill>
                  <a:srgbClr val="FF0000"/>
                </a:solidFill>
              </a:rPr>
              <a:t>Il commento bisillabico</a:t>
            </a:r>
          </a:p>
        </p:txBody>
      </p:sp>
      <p:sp>
        <p:nvSpPr>
          <p:cNvPr id="6" name="Segnaposto testo 5"/>
          <p:cNvSpPr>
            <a:spLocks noGrp="1"/>
          </p:cNvSpPr>
          <p:nvPr>
            <p:ph type="body" idx="1"/>
          </p:nvPr>
        </p:nvSpPr>
        <p:spPr>
          <a:xfrm>
            <a:off x="831850" y="1433015"/>
            <a:ext cx="10515600" cy="4656635"/>
          </a:xfrm>
        </p:spPr>
        <p:txBody>
          <a:bodyPr>
            <a:normAutofit/>
          </a:bodyPr>
          <a:lstStyle/>
          <a:p>
            <a:endParaRPr lang="it-IT"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197" y="1241852"/>
            <a:ext cx="9021170" cy="4416614"/>
          </a:xfrm>
          <a:prstGeom prst="rect">
            <a:avLst/>
          </a:prstGeom>
        </p:spPr>
      </p:pic>
      <p:sp>
        <p:nvSpPr>
          <p:cNvPr id="2" name="CasellaDiTesto 1"/>
          <p:cNvSpPr txBox="1"/>
          <p:nvPr/>
        </p:nvSpPr>
        <p:spPr>
          <a:xfrm>
            <a:off x="4391025" y="4791075"/>
            <a:ext cx="5248275" cy="369332"/>
          </a:xfrm>
          <a:prstGeom prst="rect">
            <a:avLst/>
          </a:prstGeom>
          <a:noFill/>
        </p:spPr>
        <p:txBody>
          <a:bodyPr wrap="square" rtlCol="0">
            <a:spAutoFit/>
          </a:bodyPr>
          <a:lstStyle/>
          <a:p>
            <a:pPr algn="just"/>
            <a:r>
              <a:rPr lang="it-IT" i="1" dirty="0"/>
              <a:t>B. </a:t>
            </a:r>
            <a:r>
              <a:rPr lang="it-IT" i="1" dirty="0" err="1"/>
              <a:t>Berckhan</a:t>
            </a:r>
            <a:r>
              <a:rPr lang="it-IT" i="1" dirty="0"/>
              <a:t>, Piccolo manuale di autodifesa verbale</a:t>
            </a:r>
            <a:endParaRPr lang="it-IT" dirty="0"/>
          </a:p>
        </p:txBody>
      </p:sp>
      <p:sp>
        <p:nvSpPr>
          <p:cNvPr id="9" name="Freccia circolare a sinistra 8">
            <a:hlinkClick r:id="rId3" action="ppaction://hlinksldjump"/>
          </p:cNvPr>
          <p:cNvSpPr/>
          <p:nvPr/>
        </p:nvSpPr>
        <p:spPr>
          <a:xfrm>
            <a:off x="10126133" y="5774267"/>
            <a:ext cx="609600" cy="5757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532196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524000" y="1122363"/>
            <a:ext cx="9144000" cy="582612"/>
          </a:xfrm>
        </p:spPr>
        <p:txBody>
          <a:bodyPr>
            <a:noAutofit/>
          </a:bodyPr>
          <a:lstStyle/>
          <a:p>
            <a:r>
              <a:rPr lang="it-IT" sz="4000" b="1" dirty="0">
                <a:solidFill>
                  <a:srgbClr val="FF0000"/>
                </a:solidFill>
              </a:rPr>
              <a:t>Evitare il contagio con la spazzatura emotiva</a:t>
            </a:r>
          </a:p>
        </p:txBody>
      </p:sp>
      <p:sp>
        <p:nvSpPr>
          <p:cNvPr id="5" name="Sottotitolo 4"/>
          <p:cNvSpPr>
            <a:spLocks noGrp="1"/>
          </p:cNvSpPr>
          <p:nvPr>
            <p:ph type="subTitle" idx="1"/>
          </p:nvPr>
        </p:nvSpPr>
        <p:spPr>
          <a:xfrm>
            <a:off x="1524000" y="1704975"/>
            <a:ext cx="9829800" cy="3552825"/>
          </a:xfrm>
        </p:spPr>
        <p:txBody>
          <a:bodyPr>
            <a:normAutofit/>
          </a:bodyPr>
          <a:lstStyle/>
          <a:p>
            <a:pPr algn="just"/>
            <a:r>
              <a:rPr lang="it-IT" dirty="0"/>
              <a:t>«Bastano due semplici sillabe per </a:t>
            </a:r>
            <a:r>
              <a:rPr lang="it-IT" dirty="0">
                <a:solidFill>
                  <a:srgbClr val="FF0000"/>
                </a:solidFill>
              </a:rPr>
              <a:t>tenervi bene a distanza dalle idiozie altrui </a:t>
            </a:r>
            <a:r>
              <a:rPr lang="it-IT" dirty="0"/>
              <a:t>o, in termini più tecnici, per non lasciarvi coinvolgere dalle stranezze di chi vi sta di fronte. Potrà dire quello che vuole: la cosa non vi riguarda. </a:t>
            </a:r>
            <a:r>
              <a:rPr lang="it-IT" dirty="0">
                <a:solidFill>
                  <a:srgbClr val="FF0000"/>
                </a:solidFill>
              </a:rPr>
              <a:t>Non spetta a voi fargli cambiare idea, insegnargli qualcosa o dargli il buon esempio</a:t>
            </a:r>
            <a:r>
              <a:rPr lang="it-IT" dirty="0"/>
              <a:t>. L’unica cosa che dovete fare è rilassarvi e rispondere con due sillabe».</a:t>
            </a:r>
          </a:p>
          <a:p>
            <a:pPr algn="just"/>
            <a:r>
              <a:rPr lang="it-IT" dirty="0"/>
              <a:t>                                              (</a:t>
            </a:r>
            <a:r>
              <a:rPr lang="it-IT" i="1" dirty="0"/>
              <a:t>B. </a:t>
            </a:r>
            <a:r>
              <a:rPr lang="it-IT" i="1" dirty="0" err="1"/>
              <a:t>Berckhan</a:t>
            </a:r>
            <a:r>
              <a:rPr lang="it-IT" i="1" dirty="0"/>
              <a:t>, Piccolo manuale di autodifesa verbale</a:t>
            </a:r>
            <a:r>
              <a:rPr lang="it-IT" dirty="0"/>
              <a:t>)</a:t>
            </a:r>
          </a:p>
        </p:txBody>
      </p:sp>
    </p:spTree>
    <p:extLst>
      <p:ext uri="{BB962C8B-B14F-4D97-AF65-F5344CB8AC3E}">
        <p14:creationId xmlns:p14="http://schemas.microsoft.com/office/powerpoint/2010/main" val="3384026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524000" y="581025"/>
            <a:ext cx="9144000" cy="655108"/>
          </a:xfrm>
        </p:spPr>
        <p:txBody>
          <a:bodyPr>
            <a:noAutofit/>
          </a:bodyPr>
          <a:lstStyle/>
          <a:p>
            <a:r>
              <a:rPr lang="it-IT" sz="3600" b="1" dirty="0">
                <a:solidFill>
                  <a:srgbClr val="FF0000"/>
                </a:solidFill>
              </a:rPr>
              <a:t>Il suono del silenzio. Lo stupore per l’assurdità di alcuni aspetti della vita</a:t>
            </a:r>
          </a:p>
        </p:txBody>
      </p:sp>
      <p:sp>
        <p:nvSpPr>
          <p:cNvPr id="6" name="Sottotitolo 5"/>
          <p:cNvSpPr>
            <a:spLocks noGrp="1"/>
          </p:cNvSpPr>
          <p:nvPr>
            <p:ph type="subTitle" idx="1"/>
          </p:nvPr>
        </p:nvSpPr>
        <p:spPr>
          <a:xfrm>
            <a:off x="990600" y="1346200"/>
            <a:ext cx="10467975" cy="4597399"/>
          </a:xfrm>
        </p:spPr>
        <p:txBody>
          <a:bodyPr>
            <a:normAutofit fontScale="92500"/>
          </a:bodyPr>
          <a:lstStyle/>
          <a:p>
            <a:pPr algn="just"/>
            <a:r>
              <a:rPr lang="it-IT" dirty="0"/>
              <a:t>«[…] il silenzio pronunciato”, o “</a:t>
            </a:r>
            <a:r>
              <a:rPr lang="it-IT" dirty="0">
                <a:solidFill>
                  <a:srgbClr val="FF0000"/>
                </a:solidFill>
              </a:rPr>
              <a:t>la voce del silenzio</a:t>
            </a:r>
            <a:r>
              <a:rPr lang="it-IT" dirty="0"/>
              <a:t>”. Io le ho trovato un altro nome, ossia: il “commento bisillabico”. Prevede che reagiate all’osservazione sgradita con sole due sillabe. […] Il commento bisillabico “Ma dai?!” comporta qualche suono in più del silenzio, ma come questo non esprime praticamente nulla. È una semplice esclamazione di stupore, niente di più. Ciò nonostante, è fondamentale che non ne sottovalutiate l’importanza. Pur non avendo alcun contenuto, questa </a:t>
            </a:r>
            <a:r>
              <a:rPr lang="it-IT" dirty="0">
                <a:solidFill>
                  <a:srgbClr val="FF0000"/>
                </a:solidFill>
              </a:rPr>
              <a:t>esclamazione porta in sé una sorta di superiorità, di profonda saggezza.</a:t>
            </a:r>
            <a:r>
              <a:rPr lang="it-IT" dirty="0"/>
              <a:t> Un “Ma dai?!” breve e diretto è l’unica reazione adeguata alla creazione e alla comparsa della vita. […] Il “Ma dai?!”, pertanto, è molto più di una semplice controstrategia: è una concezione di vita, una componente importante della metafisica, ma al tempo stesso una costante fonte di calma e di piacere. Quando vi sentite a terra, delusi dalla vita e non sapete da che parte sbattere la testa, ricordatevi di queste due sillabe: “Ma dai?!”. Un’esclamazione di stupore, ma anche il riflesso di </a:t>
            </a:r>
            <a:r>
              <a:rPr lang="it-IT" dirty="0">
                <a:solidFill>
                  <a:srgbClr val="FF0000"/>
                </a:solidFill>
              </a:rPr>
              <a:t>una profonda consapevolezza dei tanti aspetti assurdi della nostra esistenza</a:t>
            </a:r>
            <a:r>
              <a:rPr lang="it-IT" dirty="0"/>
              <a:t>». </a:t>
            </a:r>
          </a:p>
          <a:p>
            <a:pPr algn="just"/>
            <a:r>
              <a:rPr lang="it-IT" dirty="0"/>
              <a:t>                                                                   (</a:t>
            </a:r>
            <a:r>
              <a:rPr lang="it-IT" i="1" dirty="0"/>
              <a:t>B. </a:t>
            </a:r>
            <a:r>
              <a:rPr lang="it-IT" i="1" dirty="0" err="1"/>
              <a:t>Berckhan</a:t>
            </a:r>
            <a:r>
              <a:rPr lang="it-IT" i="1" dirty="0"/>
              <a:t>, Piccolo manuale di autodifesa verbale</a:t>
            </a:r>
            <a:r>
              <a:rPr lang="it-IT" dirty="0"/>
              <a:t>)</a:t>
            </a:r>
          </a:p>
          <a:p>
            <a:pPr algn="just"/>
            <a:endParaRPr lang="it-IT" dirty="0"/>
          </a:p>
        </p:txBody>
      </p:sp>
    </p:spTree>
    <p:extLst>
      <p:ext uri="{BB962C8B-B14F-4D97-AF65-F5344CB8AC3E}">
        <p14:creationId xmlns:p14="http://schemas.microsoft.com/office/powerpoint/2010/main" val="1083354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849526"/>
          </a:xfrm>
        </p:spPr>
        <p:txBody>
          <a:bodyPr/>
          <a:lstStyle/>
          <a:p>
            <a:r>
              <a:rPr lang="it-IT" b="1" dirty="0">
                <a:solidFill>
                  <a:srgbClr val="FF0000"/>
                </a:solidFill>
              </a:rPr>
              <a:t>Controstrategia: il cambio di discorso</a:t>
            </a:r>
          </a:p>
        </p:txBody>
      </p:sp>
      <p:sp>
        <p:nvSpPr>
          <p:cNvPr id="3" name="Segnaposto contenuto 2"/>
          <p:cNvSpPr>
            <a:spLocks noGrp="1"/>
          </p:cNvSpPr>
          <p:nvPr>
            <p:ph idx="1"/>
          </p:nvPr>
        </p:nvSpPr>
        <p:spPr>
          <a:xfrm>
            <a:off x="838200" y="1146412"/>
            <a:ext cx="10515600" cy="5503769"/>
          </a:xfrm>
        </p:spPr>
        <p:txBody>
          <a:bodyPr>
            <a:normAutofit/>
          </a:bodyPr>
          <a:lstStyle/>
          <a:p>
            <a:pPr marL="0" indent="0" algn="just">
              <a:buNone/>
            </a:pPr>
            <a:r>
              <a:rPr lang="it-IT" dirty="0"/>
              <a:t>Il principio è semplice: </a:t>
            </a:r>
            <a:r>
              <a:rPr lang="it-IT" dirty="0">
                <a:solidFill>
                  <a:srgbClr val="FF0000"/>
                </a:solidFill>
              </a:rPr>
              <a:t>il vostro interlocutore ha fatto un commento irritante e voi vi mettete a parlare di tutt’altro</a:t>
            </a:r>
            <a:r>
              <a:rPr lang="it-IT" dirty="0"/>
              <a:t>. L’argomento può essere ciò che vi passa per la testa in quel momento. Nel corso di conversazioni su temi neutri, per esempio tra colleghi, è bene deviare su un argomento legato comunque alla sfera professionale. In questo modo risulterete competenti con vantaggio di tutti. Se invece volete divertirvi un po’ di più, vi consiglio di introdurre qualche tipico argomento “da ascensore”. Un classico sono le condizioni atmosferiche. </a:t>
            </a:r>
          </a:p>
          <a:p>
            <a:endParaRPr lang="it-IT" dirty="0"/>
          </a:p>
        </p:txBody>
      </p:sp>
      <p:sp>
        <p:nvSpPr>
          <p:cNvPr id="4" name="Freccia circolare a sinistra 3">
            <a:hlinkClick r:id="rId2" action="ppaction://hlinksldjump"/>
          </p:cNvPr>
          <p:cNvSpPr/>
          <p:nvPr/>
        </p:nvSpPr>
        <p:spPr>
          <a:xfrm>
            <a:off x="10126133" y="5774267"/>
            <a:ext cx="609600" cy="5757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012385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67808"/>
          </a:xfrm>
        </p:spPr>
        <p:txBody>
          <a:bodyPr>
            <a:normAutofit fontScale="90000"/>
          </a:bodyPr>
          <a:lstStyle/>
          <a:p>
            <a:r>
              <a:rPr lang="it-IT" dirty="0">
                <a:solidFill>
                  <a:srgbClr val="FF0000"/>
                </a:solidFill>
              </a:rPr>
              <a:t>Un esempio</a:t>
            </a:r>
          </a:p>
        </p:txBody>
      </p:sp>
      <p:sp>
        <p:nvSpPr>
          <p:cNvPr id="3" name="Segnaposto contenuto 2"/>
          <p:cNvSpPr>
            <a:spLocks noGrp="1"/>
          </p:cNvSpPr>
          <p:nvPr>
            <p:ph idx="1"/>
          </p:nvPr>
        </p:nvSpPr>
        <p:spPr>
          <a:xfrm>
            <a:off x="838200" y="1236133"/>
            <a:ext cx="10515600" cy="4940830"/>
          </a:xfrm>
        </p:spPr>
        <p:txBody>
          <a:bodyPr>
            <a:normAutofit fontScale="77500" lnSpcReduction="20000"/>
          </a:bodyPr>
          <a:lstStyle/>
          <a:p>
            <a:pPr marL="0" indent="0" algn="just">
              <a:buNone/>
            </a:pPr>
            <a:r>
              <a:rPr lang="it-IT" dirty="0"/>
              <a:t>Per es., il commento irritante: “Santo cielo. Certo che con lei ci vuole una bella pazienza!”. </a:t>
            </a:r>
          </a:p>
          <a:p>
            <a:r>
              <a:rPr lang="it-IT" dirty="0"/>
              <a:t>Il cambio di discorso: “Sa a cosa stavo pensando? Che quest’anno le temperature sono più miti. Con l’estate che c’è stata, di certo l’inverno non sarà tanto freddo”. </a:t>
            </a:r>
          </a:p>
          <a:p>
            <a:pPr algn="just"/>
            <a:r>
              <a:rPr lang="it-IT" dirty="0"/>
              <a:t>Altri possibili cambi di argomento: “Visto che siamo in tema... Penso che per questa stagione faccia ancora molto caldo”. “Qui piove, ma sopra le nubi c’è il sole.” “Strano pensare che dall’altra parte del mondo, per esempio in Australia, adesso sia estate/ inverno, eh?” Tutto ciò che è attuale in quel momento può diventare il nuovo argomento di conversazione: “Ricomincia la stagione degli asparagi/ delle fragole. A me non piacciono poi così tanto”. </a:t>
            </a:r>
          </a:p>
          <a:p>
            <a:pPr algn="just"/>
            <a:r>
              <a:rPr lang="it-IT" dirty="0"/>
              <a:t>Nel caso in cui il vostro interlocutore avesse fatto un commento o una battuta davvero di pessimo gusto o offensiva, suggerisco un cambio di discorso un po’ bizzarro, che vi divertirà e vi farà sorridere, come, per esempio: “Sto pensando che ultimamente ho le articolazioni delle dita che fanno uno strano schiocco. Vuole sentire? Un attimo, lo hanno appena fatto. Ha sentito? Cosa sarà?”. “Aspetti un attimo. Mi è venuta in mente una cosa: ho letto da qualche parte che ci sono persone che ingoiano addirittura le lattine. Lo sapeva? Come faranno poi a digerire il metallo? Bah! Di certo non sarà molto salutare!” “A proposito di quello che sta dicendo, mi è venuta in mente un’altra cosa. Non mi sono mai interessato molto di moda, ma le t-shirt con la pancia di fuori ormai non vanno più. Lei le indosserebbe ancora?”</a:t>
            </a:r>
          </a:p>
          <a:p>
            <a:endParaRPr lang="it-IT" dirty="0"/>
          </a:p>
        </p:txBody>
      </p:sp>
    </p:spTree>
    <p:extLst>
      <p:ext uri="{BB962C8B-B14F-4D97-AF65-F5344CB8AC3E}">
        <p14:creationId xmlns:p14="http://schemas.microsoft.com/office/powerpoint/2010/main" val="2445478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13298"/>
          </a:xfrm>
        </p:spPr>
        <p:txBody>
          <a:bodyPr>
            <a:normAutofit fontScale="90000"/>
          </a:bodyPr>
          <a:lstStyle/>
          <a:p>
            <a:pPr algn="just"/>
            <a:r>
              <a:rPr lang="it-IT" sz="4000" b="1" dirty="0">
                <a:solidFill>
                  <a:srgbClr val="FF0000"/>
                </a:solidFill>
              </a:rPr>
              <a:t>Come fai a sapere che hai ricevuto un attacco verbale?</a:t>
            </a:r>
          </a:p>
        </p:txBody>
      </p:sp>
      <p:sp>
        <p:nvSpPr>
          <p:cNvPr id="3" name="Segnaposto contenuto 2"/>
          <p:cNvSpPr>
            <a:spLocks noGrp="1"/>
          </p:cNvSpPr>
          <p:nvPr>
            <p:ph idx="1"/>
          </p:nvPr>
        </p:nvSpPr>
        <p:spPr>
          <a:xfrm>
            <a:off x="736979" y="1173706"/>
            <a:ext cx="10616821" cy="5431809"/>
          </a:xfrm>
        </p:spPr>
        <p:txBody>
          <a:bodyPr>
            <a:normAutofit/>
          </a:bodyPr>
          <a:lstStyle/>
          <a:p>
            <a:pPr marL="0" indent="0" algn="just">
              <a:buNone/>
            </a:pPr>
            <a:endParaRPr lang="it-IT" dirty="0" smtClean="0"/>
          </a:p>
          <a:p>
            <a:pPr marL="0" indent="0" algn="just">
              <a:buNone/>
            </a:pPr>
            <a:endParaRPr lang="it-IT" dirty="0"/>
          </a:p>
          <a:p>
            <a:pPr marL="0" indent="0" algn="ctr">
              <a:buNone/>
            </a:pPr>
            <a:r>
              <a:rPr lang="it-IT" sz="3200" dirty="0" smtClean="0"/>
              <a:t>L’</a:t>
            </a:r>
            <a:r>
              <a:rPr lang="it-IT" sz="3200" dirty="0" smtClean="0">
                <a:solidFill>
                  <a:srgbClr val="FF0000"/>
                </a:solidFill>
              </a:rPr>
              <a:t>immagine </a:t>
            </a:r>
            <a:r>
              <a:rPr lang="it-IT" sz="3200" dirty="0">
                <a:solidFill>
                  <a:srgbClr val="FF0000"/>
                </a:solidFill>
              </a:rPr>
              <a:t>che ci facciamo di noi stessi </a:t>
            </a:r>
            <a:r>
              <a:rPr lang="it-IT" sz="3200" dirty="0"/>
              <a:t>non sempre coincide col modo in cui gli altri ci vedono.</a:t>
            </a:r>
          </a:p>
          <a:p>
            <a:pPr marL="0" indent="0" algn="just">
              <a:buNone/>
            </a:pPr>
            <a:endParaRPr lang="it-IT" dirty="0"/>
          </a:p>
        </p:txBody>
      </p:sp>
    </p:spTree>
    <p:extLst>
      <p:ext uri="{BB962C8B-B14F-4D97-AF65-F5344CB8AC3E}">
        <p14:creationId xmlns:p14="http://schemas.microsoft.com/office/powerpoint/2010/main" val="396222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190720"/>
          </a:xfrm>
        </p:spPr>
        <p:txBody>
          <a:bodyPr>
            <a:normAutofit/>
          </a:bodyPr>
          <a:lstStyle/>
          <a:p>
            <a:r>
              <a:rPr lang="it-IT" sz="4000" b="1" dirty="0">
                <a:solidFill>
                  <a:srgbClr val="FF0000"/>
                </a:solidFill>
              </a:rPr>
              <a:t>Controstrategia: il proverbio strampalato </a:t>
            </a:r>
          </a:p>
        </p:txBody>
      </p:sp>
      <p:sp>
        <p:nvSpPr>
          <p:cNvPr id="3" name="Segnaposto contenuto 2"/>
          <p:cNvSpPr>
            <a:spLocks noGrp="1"/>
          </p:cNvSpPr>
          <p:nvPr>
            <p:ph idx="1"/>
          </p:nvPr>
        </p:nvSpPr>
        <p:spPr/>
        <p:txBody>
          <a:bodyPr/>
          <a:lstStyle/>
          <a:p>
            <a:pPr algn="just"/>
            <a:r>
              <a:rPr lang="it-IT" dirty="0"/>
              <a:t>Reagite a un commento strampalato con un altro ancor più strampalato. </a:t>
            </a:r>
            <a:r>
              <a:rPr lang="it-IT" dirty="0">
                <a:solidFill>
                  <a:srgbClr val="FF0000"/>
                </a:solidFill>
              </a:rPr>
              <a:t>Rispondete citando un proverbio del tutto estraneo e fuori luogo rispetto a quanto l’altro ha appena affermato</a:t>
            </a:r>
            <a:r>
              <a:rPr lang="it-IT" dirty="0"/>
              <a:t>. Ecco una piccola scelta di proverbi e modi di dire popolari: </a:t>
            </a:r>
          </a:p>
          <a:p>
            <a:pPr algn="just"/>
            <a:r>
              <a:rPr lang="it-IT" dirty="0"/>
              <a:t>“Una rondine non fa primavera”. “Chi fa da sé fa per tre.” “Troppi cuochi rovinano il brodo.” “Il mattino ha l’oro in bocca.” “Al cuor non si comanda.” “Meglio ridere che piangere.” “Tutto è bene ciò che finisce bene.” “Gallina vecchia prima o poi muore.” “Il mondo è bello perché avariato.”</a:t>
            </a:r>
          </a:p>
          <a:p>
            <a:endParaRPr lang="it-IT" dirty="0"/>
          </a:p>
        </p:txBody>
      </p:sp>
      <p:sp>
        <p:nvSpPr>
          <p:cNvPr id="4" name="Freccia circolare a sinistra 3">
            <a:hlinkClick r:id="rId2" action="ppaction://hlinksldjump"/>
          </p:cNvPr>
          <p:cNvSpPr/>
          <p:nvPr/>
        </p:nvSpPr>
        <p:spPr>
          <a:xfrm>
            <a:off x="10126133" y="5774267"/>
            <a:ext cx="609600" cy="57573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3122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pPr marL="0" indent="0" algn="ctr">
              <a:buNone/>
            </a:pPr>
            <a:endParaRPr lang="it-IT" b="1" dirty="0">
              <a:solidFill>
                <a:srgbClr val="FF0000"/>
              </a:solidFill>
            </a:endParaRPr>
          </a:p>
          <a:p>
            <a:pPr marL="0" indent="0" algn="ctr">
              <a:buNone/>
            </a:pPr>
            <a:endParaRPr lang="it-IT" b="1" dirty="0">
              <a:solidFill>
                <a:srgbClr val="FF0000"/>
              </a:solidFill>
            </a:endParaRPr>
          </a:p>
          <a:p>
            <a:pPr marL="0" indent="0" algn="ctr">
              <a:buNone/>
            </a:pPr>
            <a:r>
              <a:rPr lang="it-IT" b="1" dirty="0" smtClean="0">
                <a:solidFill>
                  <a:srgbClr val="FF0000"/>
                </a:solidFill>
              </a:rPr>
              <a:t>4.</a:t>
            </a:r>
            <a:endParaRPr lang="it-IT" b="1" dirty="0">
              <a:solidFill>
                <a:srgbClr val="FF0000"/>
              </a:solidFill>
            </a:endParaRPr>
          </a:p>
          <a:p>
            <a:pPr marL="0" indent="0" algn="ctr">
              <a:buNone/>
            </a:pPr>
            <a:r>
              <a:rPr lang="it-IT" b="1" dirty="0">
                <a:solidFill>
                  <a:srgbClr val="FF0000"/>
                </a:solidFill>
              </a:rPr>
              <a:t>Andare nel verso dell’altro e </a:t>
            </a:r>
            <a:r>
              <a:rPr lang="it-IT" b="1" dirty="0" smtClean="0">
                <a:solidFill>
                  <a:srgbClr val="FF0000"/>
                </a:solidFill>
              </a:rPr>
              <a:t>altri </a:t>
            </a:r>
            <a:r>
              <a:rPr lang="it-IT" b="1" dirty="0">
                <a:solidFill>
                  <a:srgbClr val="FF0000"/>
                </a:solidFill>
              </a:rPr>
              <a:t>consigli </a:t>
            </a:r>
          </a:p>
        </p:txBody>
      </p:sp>
    </p:spTree>
    <p:extLst>
      <p:ext uri="{BB962C8B-B14F-4D97-AF65-F5344CB8AC3E}">
        <p14:creationId xmlns:p14="http://schemas.microsoft.com/office/powerpoint/2010/main" val="4021731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7344" y="0"/>
            <a:ext cx="10926170" cy="699400"/>
          </a:xfrm>
        </p:spPr>
        <p:txBody>
          <a:bodyPr>
            <a:noAutofit/>
          </a:bodyPr>
          <a:lstStyle/>
          <a:p>
            <a:pPr algn="just"/>
            <a:r>
              <a:rPr lang="it-IT" sz="3600" b="1" dirty="0">
                <a:solidFill>
                  <a:srgbClr val="FF0000"/>
                </a:solidFill>
              </a:rPr>
              <a:t/>
            </a:r>
            <a:br>
              <a:rPr lang="it-IT" sz="3600" b="1" dirty="0">
                <a:solidFill>
                  <a:srgbClr val="FF0000"/>
                </a:solidFill>
              </a:rPr>
            </a:br>
            <a:r>
              <a:rPr lang="it-IT" sz="3600" b="1" dirty="0">
                <a:solidFill>
                  <a:srgbClr val="FF0000"/>
                </a:solidFill>
              </a:rPr>
              <a:t/>
            </a:r>
            <a:br>
              <a:rPr lang="it-IT" sz="3600" b="1" dirty="0">
                <a:solidFill>
                  <a:srgbClr val="FF0000"/>
                </a:solidFill>
              </a:rPr>
            </a:br>
            <a:r>
              <a:rPr lang="it-IT" sz="3600" b="1" dirty="0">
                <a:solidFill>
                  <a:srgbClr val="FF0000"/>
                </a:solidFill>
              </a:rPr>
              <a:t>Controstrategia: dare ragione all’altro e concordare con lui </a:t>
            </a:r>
            <a:br>
              <a:rPr lang="it-IT" sz="3600" b="1" dirty="0">
                <a:solidFill>
                  <a:srgbClr val="FF0000"/>
                </a:solidFill>
              </a:rPr>
            </a:br>
            <a:r>
              <a:rPr lang="it-IT" sz="3600" b="1" dirty="0">
                <a:solidFill>
                  <a:srgbClr val="FF0000"/>
                </a:solidFill>
              </a:rPr>
              <a:t> </a:t>
            </a:r>
            <a:br>
              <a:rPr lang="it-IT" sz="3600" b="1" dirty="0">
                <a:solidFill>
                  <a:srgbClr val="FF0000"/>
                </a:solidFill>
              </a:rPr>
            </a:br>
            <a:endParaRPr lang="it-IT" sz="3600" b="1" dirty="0">
              <a:solidFill>
                <a:srgbClr val="FF0000"/>
              </a:solidFill>
            </a:endParaRPr>
          </a:p>
        </p:txBody>
      </p:sp>
      <p:sp>
        <p:nvSpPr>
          <p:cNvPr id="3" name="Segnaposto contenuto 2"/>
          <p:cNvSpPr>
            <a:spLocks noGrp="1"/>
          </p:cNvSpPr>
          <p:nvPr>
            <p:ph idx="1"/>
          </p:nvPr>
        </p:nvSpPr>
        <p:spPr>
          <a:xfrm>
            <a:off x="594360" y="896112"/>
            <a:ext cx="10759440" cy="5961888"/>
          </a:xfrm>
        </p:spPr>
        <p:txBody>
          <a:bodyPr>
            <a:normAutofit fontScale="77500" lnSpcReduction="20000"/>
          </a:bodyPr>
          <a:lstStyle/>
          <a:p>
            <a:pPr marL="0" indent="0" algn="just">
              <a:buNone/>
            </a:pPr>
            <a:r>
              <a:rPr lang="it-IT" dirty="0"/>
              <a:t>Ponete fine a una </a:t>
            </a:r>
            <a:r>
              <a:rPr lang="it-IT" dirty="0">
                <a:solidFill>
                  <a:srgbClr val="FF0000"/>
                </a:solidFill>
              </a:rPr>
              <a:t>discussione polarizzata smettendo di attaccare il punto di vista dell’altro</a:t>
            </a:r>
            <a:r>
              <a:rPr lang="it-IT" dirty="0"/>
              <a:t>. Date ragione al vostro interlocutore. Approvate le sue posizioni senza lasciarvi coinvolgere oltre e senza denigrare le vostre.  Si potrebbero utilizzare queste affermazioni, o altre simili</a:t>
            </a:r>
            <a:r>
              <a:rPr lang="it-IT" dirty="0" smtClean="0"/>
              <a:t>:</a:t>
            </a:r>
          </a:p>
          <a:p>
            <a:pPr marL="0" indent="0" algn="just">
              <a:buNone/>
            </a:pPr>
            <a:endParaRPr lang="it-IT" dirty="0"/>
          </a:p>
          <a:p>
            <a:r>
              <a:rPr lang="it-IT" dirty="0"/>
              <a:t> “Sì, dal suo punto di vista è giusto”. </a:t>
            </a:r>
          </a:p>
          <a:p>
            <a:r>
              <a:rPr lang="it-IT" dirty="0"/>
              <a:t>“In quel che dice c’è del giusto, potrebbe avere ragione.”</a:t>
            </a:r>
          </a:p>
          <a:p>
            <a:r>
              <a:rPr lang="it-IT" dirty="0"/>
              <a:t> “Da come vede le cose lei, è sicuramente corretto.”</a:t>
            </a:r>
          </a:p>
          <a:p>
            <a:r>
              <a:rPr lang="it-IT" dirty="0"/>
              <a:t>“Trovo che la sua opinione sia plausibile e comprensibile.” </a:t>
            </a:r>
          </a:p>
          <a:p>
            <a:r>
              <a:rPr lang="it-IT" dirty="0"/>
              <a:t>“Questa è la tua opinione e io la rispetto.” </a:t>
            </a:r>
          </a:p>
          <a:p>
            <a:r>
              <a:rPr lang="it-IT" dirty="0"/>
              <a:t>“Sì, dal tuo punto di vista hai ragione.” </a:t>
            </a:r>
          </a:p>
          <a:p>
            <a:r>
              <a:rPr lang="it-IT" dirty="0"/>
              <a:t>“Ha espresso chiaramente la sua idea al riguardo e posso capirla.” </a:t>
            </a:r>
          </a:p>
          <a:p>
            <a:r>
              <a:rPr lang="it-IT" dirty="0"/>
              <a:t>“Su quanto affermi vale la pena riflettere. Ci devo pensare su un po’.” </a:t>
            </a:r>
          </a:p>
          <a:p>
            <a:r>
              <a:rPr lang="it-IT" dirty="0"/>
              <a:t>“Sì, capisco il suo punto di vista.”</a:t>
            </a:r>
          </a:p>
          <a:p>
            <a:endParaRPr lang="it-IT" dirty="0"/>
          </a:p>
          <a:p>
            <a:pPr algn="just"/>
            <a:r>
              <a:rPr lang="it-IT" dirty="0">
                <a:solidFill>
                  <a:srgbClr val="FF0000"/>
                </a:solidFill>
              </a:rPr>
              <a:t>Non aggiungete alcun “però” alla frase</a:t>
            </a:r>
            <a:r>
              <a:rPr lang="it-IT" dirty="0"/>
              <a:t>, ma rinunciate davvero a qualsiasi ulteriore confronto. Lasciate l’opinione dell’altro esattamente così come è. </a:t>
            </a:r>
          </a:p>
          <a:p>
            <a:pPr marL="0" indent="0">
              <a:buNone/>
            </a:pPr>
            <a:r>
              <a:rPr lang="it-IT" dirty="0"/>
              <a:t> </a:t>
            </a:r>
          </a:p>
          <a:p>
            <a:endParaRPr lang="it-IT" dirty="0"/>
          </a:p>
        </p:txBody>
      </p:sp>
    </p:spTree>
    <p:extLst>
      <p:ext uri="{BB962C8B-B14F-4D97-AF65-F5344CB8AC3E}">
        <p14:creationId xmlns:p14="http://schemas.microsoft.com/office/powerpoint/2010/main" val="766484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Controstrategia del complimento inatteso</a:t>
            </a:r>
            <a:r>
              <a:rPr lang="it-IT" dirty="0"/>
              <a:t/>
            </a:r>
            <a:br>
              <a:rPr lang="it-IT" dirty="0"/>
            </a:br>
            <a:endParaRPr lang="it-IT" dirty="0"/>
          </a:p>
        </p:txBody>
      </p:sp>
      <p:sp>
        <p:nvSpPr>
          <p:cNvPr id="3" name="Segnaposto contenuto 2"/>
          <p:cNvSpPr>
            <a:spLocks noGrp="1"/>
          </p:cNvSpPr>
          <p:nvPr>
            <p:ph idx="1"/>
          </p:nvPr>
        </p:nvSpPr>
        <p:spPr>
          <a:xfrm>
            <a:off x="838200" y="1080655"/>
            <a:ext cx="10948416" cy="5530458"/>
          </a:xfrm>
        </p:spPr>
        <p:txBody>
          <a:bodyPr>
            <a:normAutofit fontScale="85000" lnSpcReduction="20000"/>
          </a:bodyPr>
          <a:lstStyle/>
          <a:p>
            <a:pPr marL="0" indent="0" algn="just">
              <a:buNone/>
            </a:pPr>
            <a:r>
              <a:rPr lang="it-IT" dirty="0"/>
              <a:t>L’interlocutore si rivolge a voi in tono arrogante e saccente. Rispondiamogli con gentilezza. Partite subito facendogli un complimento.  Parlare in modo convincente, senza alcuna sfumatura ironica. Ecco una serie di complimenti generici adatti a svariate situazioni</a:t>
            </a:r>
            <a:r>
              <a:rPr lang="it-IT" dirty="0" smtClean="0"/>
              <a:t>:</a:t>
            </a:r>
          </a:p>
          <a:p>
            <a:pPr marL="0" indent="0" algn="just">
              <a:buNone/>
            </a:pPr>
            <a:endParaRPr lang="it-IT" dirty="0"/>
          </a:p>
          <a:p>
            <a:pPr marL="0" indent="0" algn="just">
              <a:buNone/>
            </a:pPr>
            <a:endParaRPr lang="it-IT" dirty="0"/>
          </a:p>
          <a:p>
            <a:pPr lvl="1"/>
            <a:r>
              <a:rPr lang="it-IT" dirty="0"/>
              <a:t>“Fantastico! Lei se ne intende proprio”. </a:t>
            </a:r>
          </a:p>
          <a:p>
            <a:pPr lvl="1"/>
            <a:r>
              <a:rPr lang="it-IT" dirty="0"/>
              <a:t>“Mi piace starti a sentire. Dici un sacco di cose competenti.” </a:t>
            </a:r>
          </a:p>
          <a:p>
            <a:pPr lvl="1"/>
            <a:r>
              <a:rPr lang="it-IT" dirty="0"/>
              <a:t>“Non avevo ancora incontrato una persona così preparata come lei.”</a:t>
            </a:r>
          </a:p>
          <a:p>
            <a:pPr lvl="1"/>
            <a:r>
              <a:rPr lang="it-IT" dirty="0"/>
              <a:t>“Mi complimento per le sue competenze e il suo sapere.”</a:t>
            </a:r>
          </a:p>
          <a:p>
            <a:pPr lvl="1"/>
            <a:r>
              <a:rPr lang="it-IT" dirty="0"/>
              <a:t>“Lei ne sa sicuramente più di me. Complimenti.” </a:t>
            </a:r>
          </a:p>
          <a:p>
            <a:pPr lvl="1"/>
            <a:r>
              <a:rPr lang="it-IT" dirty="0"/>
              <a:t>“Mi piacerebbe diventare come lei.” </a:t>
            </a:r>
          </a:p>
          <a:p>
            <a:pPr lvl="1"/>
            <a:r>
              <a:rPr lang="it-IT" dirty="0"/>
              <a:t>“Mi piace il modo in cui si esprime.” </a:t>
            </a:r>
          </a:p>
          <a:p>
            <a:pPr lvl="1"/>
            <a:r>
              <a:rPr lang="it-IT" dirty="0"/>
              <a:t>“Lei si esprime davvero in modo stupendo. Potrei starla a sentire per ore”. </a:t>
            </a:r>
          </a:p>
          <a:p>
            <a:pPr lvl="1"/>
            <a:r>
              <a:rPr lang="it-IT" dirty="0"/>
              <a:t>“Lei sa di cosa parla.”</a:t>
            </a:r>
          </a:p>
          <a:p>
            <a:pPr lvl="1"/>
            <a:r>
              <a:rPr lang="it-IT" dirty="0"/>
              <a:t>“È davvero piacevole parlare con lei.” </a:t>
            </a:r>
          </a:p>
          <a:p>
            <a:pPr lvl="1"/>
            <a:r>
              <a:rPr lang="it-IT" dirty="0"/>
              <a:t>“Wow! Certo che sei forte!” </a:t>
            </a:r>
          </a:p>
          <a:p>
            <a:pPr lvl="1"/>
            <a:r>
              <a:rPr lang="it-IT" dirty="0"/>
              <a:t>“Si capisce subito che se ne intende.” </a:t>
            </a:r>
          </a:p>
          <a:p>
            <a:pPr lvl="1"/>
            <a:r>
              <a:rPr lang="it-IT" dirty="0"/>
              <a:t>“Mi piace tantissimo il suo modo di fare.”</a:t>
            </a:r>
          </a:p>
        </p:txBody>
      </p:sp>
    </p:spTree>
    <p:extLst>
      <p:ext uri="{BB962C8B-B14F-4D97-AF65-F5344CB8AC3E}">
        <p14:creationId xmlns:p14="http://schemas.microsoft.com/office/powerpoint/2010/main" val="3058140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863174"/>
          </a:xfrm>
        </p:spPr>
        <p:txBody>
          <a:bodyPr>
            <a:normAutofit fontScale="90000"/>
          </a:bodyPr>
          <a:lstStyle/>
          <a:p>
            <a:pPr algn="ctr"/>
            <a:r>
              <a:rPr lang="it-IT" b="1" dirty="0">
                <a:solidFill>
                  <a:srgbClr val="FF0000"/>
                </a:solidFill>
              </a:rPr>
              <a:t>Alcuni consigli finali per  andare oltre il conflitto</a:t>
            </a:r>
          </a:p>
        </p:txBody>
      </p:sp>
      <p:sp>
        <p:nvSpPr>
          <p:cNvPr id="3" name="Segnaposto contenuto 2"/>
          <p:cNvSpPr>
            <a:spLocks noGrp="1"/>
          </p:cNvSpPr>
          <p:nvPr>
            <p:ph idx="1"/>
          </p:nvPr>
        </p:nvSpPr>
        <p:spPr>
          <a:xfrm>
            <a:off x="838200" y="1825624"/>
            <a:ext cx="10515600" cy="4616739"/>
          </a:xfrm>
        </p:spPr>
        <p:txBody>
          <a:bodyPr>
            <a:normAutofit fontScale="77500" lnSpcReduction="20000"/>
          </a:bodyPr>
          <a:lstStyle/>
          <a:p>
            <a:pPr marL="0" indent="0">
              <a:buNone/>
            </a:pPr>
            <a:r>
              <a:rPr lang="it-IT" dirty="0"/>
              <a:t>Per trarre la forza forse maggiore e affrontare i momenti difficili della vita occorre:</a:t>
            </a:r>
          </a:p>
          <a:p>
            <a:pPr marL="0" indent="0">
              <a:buNone/>
            </a:pPr>
            <a:endParaRPr lang="it-IT" dirty="0"/>
          </a:p>
          <a:p>
            <a:pPr marL="0" indent="0" algn="just">
              <a:buNone/>
            </a:pPr>
            <a:r>
              <a:rPr lang="it-IT" dirty="0"/>
              <a:t>1. Sapere che </a:t>
            </a:r>
            <a:r>
              <a:rPr lang="it-IT" dirty="0">
                <a:solidFill>
                  <a:srgbClr val="FF0000"/>
                </a:solidFill>
              </a:rPr>
              <a:t>tutto ciò che gli altri fanno o dicono è semplicemente una proposta: non si è obbligati ad accettarla</a:t>
            </a:r>
            <a:r>
              <a:rPr lang="it-IT" dirty="0"/>
              <a:t>. </a:t>
            </a:r>
          </a:p>
          <a:p>
            <a:pPr marL="0" indent="0" algn="just">
              <a:buNone/>
            </a:pPr>
            <a:r>
              <a:rPr lang="it-IT" dirty="0"/>
              <a:t>2. </a:t>
            </a:r>
            <a:r>
              <a:rPr lang="it-IT" dirty="0">
                <a:solidFill>
                  <a:srgbClr val="FF0000"/>
                </a:solidFill>
              </a:rPr>
              <a:t>Osservare in modo consapevole i pensieri formulati “in automatico</a:t>
            </a:r>
            <a:r>
              <a:rPr lang="it-IT" dirty="0"/>
              <a:t>” e mettere in dubbio quelli negativi e aggressivi. </a:t>
            </a:r>
          </a:p>
          <a:p>
            <a:pPr marL="0" indent="0" algn="just">
              <a:buNone/>
            </a:pPr>
            <a:r>
              <a:rPr lang="it-IT" dirty="0"/>
              <a:t>3. Essere </a:t>
            </a:r>
            <a:r>
              <a:rPr lang="it-IT" dirty="0">
                <a:solidFill>
                  <a:srgbClr val="FF0000"/>
                </a:solidFill>
              </a:rPr>
              <a:t>liberi di guardare un problema da una certa distanza senza lasciarsene coinvolgere</a:t>
            </a:r>
            <a:r>
              <a:rPr lang="it-IT" dirty="0"/>
              <a:t>. </a:t>
            </a:r>
          </a:p>
          <a:p>
            <a:pPr marL="0" indent="0" algn="just">
              <a:buNone/>
            </a:pPr>
            <a:r>
              <a:rPr lang="it-IT" dirty="0"/>
              <a:t>4. </a:t>
            </a:r>
            <a:r>
              <a:rPr lang="it-IT" dirty="0">
                <a:solidFill>
                  <a:srgbClr val="FF0000"/>
                </a:solidFill>
              </a:rPr>
              <a:t>Selezionare le personali priorità in modo da preferire la qualità della propria vita </a:t>
            </a:r>
            <a:r>
              <a:rPr lang="it-IT" dirty="0"/>
              <a:t>allo scontro con l’altro. </a:t>
            </a:r>
          </a:p>
          <a:p>
            <a:pPr marL="0" indent="0" algn="just">
              <a:buNone/>
            </a:pPr>
            <a:r>
              <a:rPr lang="it-IT" dirty="0"/>
              <a:t>5. Infine, saper </a:t>
            </a:r>
            <a:r>
              <a:rPr lang="it-IT" dirty="0">
                <a:solidFill>
                  <a:srgbClr val="FF0000"/>
                </a:solidFill>
              </a:rPr>
              <a:t>accettare la diversità dell’altro </a:t>
            </a:r>
            <a:r>
              <a:rPr lang="it-IT" dirty="0"/>
              <a:t>rinunciando a volerlo cambiare a tutti i costi. </a:t>
            </a:r>
          </a:p>
          <a:p>
            <a:pPr marL="0" indent="0" algn="just">
              <a:buNone/>
            </a:pPr>
            <a:r>
              <a:rPr lang="it-IT" dirty="0"/>
              <a:t>6. La </a:t>
            </a:r>
            <a:r>
              <a:rPr lang="it-IT" dirty="0">
                <a:solidFill>
                  <a:srgbClr val="FF0000"/>
                </a:solidFill>
              </a:rPr>
              <a:t>forza dell’umorismo</a:t>
            </a:r>
            <a:r>
              <a:rPr lang="it-IT" dirty="0"/>
              <a:t>. Se riuscite a ridere di cuore di un disastro, avete già acquistato una certa superiorità. </a:t>
            </a:r>
          </a:p>
          <a:p>
            <a:pPr marL="0" indent="0" algn="just">
              <a:buNone/>
            </a:pPr>
            <a:r>
              <a:rPr lang="it-IT" dirty="0"/>
              <a:t> </a:t>
            </a:r>
          </a:p>
          <a:p>
            <a:endParaRPr lang="it-IT" dirty="0"/>
          </a:p>
        </p:txBody>
      </p:sp>
    </p:spTree>
    <p:extLst>
      <p:ext uri="{BB962C8B-B14F-4D97-AF65-F5344CB8AC3E}">
        <p14:creationId xmlns:p14="http://schemas.microsoft.com/office/powerpoint/2010/main" val="3840330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pPr marL="0" indent="0" algn="ctr">
              <a:buNone/>
            </a:pPr>
            <a:endParaRPr lang="it-IT" b="1" dirty="0">
              <a:solidFill>
                <a:srgbClr val="FF0000"/>
              </a:solidFill>
            </a:endParaRPr>
          </a:p>
          <a:p>
            <a:pPr marL="0" indent="0" algn="ctr">
              <a:buNone/>
            </a:pPr>
            <a:endParaRPr lang="it-IT" b="1" dirty="0">
              <a:solidFill>
                <a:srgbClr val="FF0000"/>
              </a:solidFill>
            </a:endParaRPr>
          </a:p>
          <a:p>
            <a:pPr marL="0" indent="0" algn="ctr">
              <a:buNone/>
            </a:pPr>
            <a:r>
              <a:rPr lang="it-IT" b="1" dirty="0" smtClean="0">
                <a:solidFill>
                  <a:srgbClr val="FF0000"/>
                </a:solidFill>
              </a:rPr>
              <a:t>4.</a:t>
            </a:r>
            <a:endParaRPr lang="it-IT" b="1" dirty="0">
              <a:solidFill>
                <a:srgbClr val="FF0000"/>
              </a:solidFill>
            </a:endParaRPr>
          </a:p>
          <a:p>
            <a:pPr marL="0" indent="0" algn="ctr">
              <a:buNone/>
            </a:pPr>
            <a:r>
              <a:rPr lang="it-IT" b="1" dirty="0" smtClean="0">
                <a:solidFill>
                  <a:srgbClr val="FF0000"/>
                </a:solidFill>
              </a:rPr>
              <a:t>Prendersi del tempo e gestire le emozioni  a distanza dal conflitto</a:t>
            </a:r>
            <a:endParaRPr lang="it-IT" b="1" dirty="0">
              <a:solidFill>
                <a:srgbClr val="FF0000"/>
              </a:solidFill>
            </a:endParaRPr>
          </a:p>
        </p:txBody>
      </p:sp>
    </p:spTree>
    <p:extLst>
      <p:ext uri="{BB962C8B-B14F-4D97-AF65-F5344CB8AC3E}">
        <p14:creationId xmlns:p14="http://schemas.microsoft.com/office/powerpoint/2010/main" val="1150326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1122481"/>
          </a:xfrm>
        </p:spPr>
        <p:txBody>
          <a:bodyPr/>
          <a:lstStyle/>
          <a:p>
            <a:r>
              <a:rPr lang="it-IT" b="1" dirty="0">
                <a:solidFill>
                  <a:srgbClr val="FF0000"/>
                </a:solidFill>
              </a:rPr>
              <a:t>Anziché la risposta pronta contare fino a 10</a:t>
            </a:r>
          </a:p>
        </p:txBody>
      </p:sp>
      <p:sp>
        <p:nvSpPr>
          <p:cNvPr id="3" name="Segnaposto contenuto 2"/>
          <p:cNvSpPr>
            <a:spLocks noGrp="1"/>
          </p:cNvSpPr>
          <p:nvPr>
            <p:ph idx="1"/>
          </p:nvPr>
        </p:nvSpPr>
        <p:spPr>
          <a:xfrm>
            <a:off x="838200" y="1337481"/>
            <a:ext cx="10782300" cy="4839482"/>
          </a:xfrm>
        </p:spPr>
        <p:txBody>
          <a:bodyPr>
            <a:normAutofit fontScale="92500" lnSpcReduction="20000"/>
          </a:bodyPr>
          <a:lstStyle/>
          <a:p>
            <a:pPr algn="just"/>
            <a:r>
              <a:rPr lang="it-IT" dirty="0"/>
              <a:t>Finché siamo nello </a:t>
            </a:r>
            <a:r>
              <a:rPr lang="it-IT" dirty="0">
                <a:solidFill>
                  <a:srgbClr val="FF0000"/>
                </a:solidFill>
              </a:rPr>
              <a:t>schema attacco/difesa non ne usciamo</a:t>
            </a:r>
            <a:r>
              <a:rPr lang="it-IT" dirty="0"/>
              <a:t>. Chiediamoci: cosa vogliamo per davvero? Se volgiamo «agire per» (</a:t>
            </a:r>
            <a:r>
              <a:rPr lang="it-IT" dirty="0">
                <a:solidFill>
                  <a:srgbClr val="FF0000"/>
                </a:solidFill>
              </a:rPr>
              <a:t>essere proattivi</a:t>
            </a:r>
            <a:r>
              <a:rPr lang="it-IT" dirty="0"/>
              <a:t>) anziché «agire contro» (</a:t>
            </a:r>
            <a:r>
              <a:rPr lang="it-IT" dirty="0">
                <a:solidFill>
                  <a:srgbClr val="FF0000"/>
                </a:solidFill>
              </a:rPr>
              <a:t>reagire</a:t>
            </a:r>
            <a:r>
              <a:rPr lang="it-IT" dirty="0"/>
              <a:t>) allora occorre prendere consapevolezza dei propri pensieri ed emozioni, quindi prendersi tutto il tempo necessario (non pretendere di avere subito la risposta pronta</a:t>
            </a:r>
            <a:r>
              <a:rPr lang="it-IT" dirty="0" smtClean="0"/>
              <a:t>!)</a:t>
            </a:r>
          </a:p>
          <a:p>
            <a:pPr algn="just"/>
            <a:endParaRPr lang="it-IT" dirty="0"/>
          </a:p>
          <a:p>
            <a:pPr lvl="1"/>
            <a:r>
              <a:rPr lang="it-IT" dirty="0">
                <a:solidFill>
                  <a:srgbClr val="FF0000"/>
                </a:solidFill>
              </a:rPr>
              <a:t>Chiarirsi</a:t>
            </a:r>
            <a:r>
              <a:rPr lang="it-IT" dirty="0"/>
              <a:t> le idee</a:t>
            </a:r>
          </a:p>
          <a:p>
            <a:pPr lvl="1"/>
            <a:r>
              <a:rPr lang="it-IT" dirty="0"/>
              <a:t>Lasciare </a:t>
            </a:r>
            <a:r>
              <a:rPr lang="it-IT" dirty="0">
                <a:solidFill>
                  <a:srgbClr val="FF0000"/>
                </a:solidFill>
              </a:rPr>
              <a:t>calmare</a:t>
            </a:r>
            <a:r>
              <a:rPr lang="it-IT" dirty="0"/>
              <a:t> gli animi</a:t>
            </a:r>
          </a:p>
          <a:p>
            <a:pPr lvl="1"/>
            <a:r>
              <a:rPr lang="it-IT" dirty="0"/>
              <a:t>Ridimensionare le </a:t>
            </a:r>
            <a:r>
              <a:rPr lang="it-IT" dirty="0">
                <a:solidFill>
                  <a:srgbClr val="FF0000"/>
                </a:solidFill>
              </a:rPr>
              <a:t>aspettative</a:t>
            </a:r>
          </a:p>
          <a:p>
            <a:pPr lvl="1"/>
            <a:r>
              <a:rPr lang="it-IT" dirty="0"/>
              <a:t>Parlare a quattr’occhi </a:t>
            </a:r>
            <a:r>
              <a:rPr lang="it-IT" dirty="0">
                <a:solidFill>
                  <a:srgbClr val="FF0000"/>
                </a:solidFill>
              </a:rPr>
              <a:t>lasciando finire di parlare l’altro </a:t>
            </a:r>
            <a:r>
              <a:rPr lang="it-IT" dirty="0"/>
              <a:t>senza anticipare le risposte</a:t>
            </a:r>
          </a:p>
          <a:p>
            <a:pPr lvl="1"/>
            <a:r>
              <a:rPr lang="it-IT" dirty="0"/>
              <a:t>Non generalizzare, ma </a:t>
            </a:r>
            <a:r>
              <a:rPr lang="it-IT" dirty="0">
                <a:solidFill>
                  <a:srgbClr val="FF0000"/>
                </a:solidFill>
              </a:rPr>
              <a:t>circoscrivere il contenzioso</a:t>
            </a:r>
          </a:p>
          <a:p>
            <a:pPr lvl="1"/>
            <a:r>
              <a:rPr lang="it-IT" dirty="0">
                <a:solidFill>
                  <a:srgbClr val="FF0000"/>
                </a:solidFill>
              </a:rPr>
              <a:t>Non reagire all’attacco </a:t>
            </a:r>
            <a:r>
              <a:rPr lang="it-IT" dirty="0"/>
              <a:t>attaccando a nostra volta</a:t>
            </a:r>
          </a:p>
          <a:p>
            <a:pPr lvl="1"/>
            <a:r>
              <a:rPr lang="it-IT" dirty="0"/>
              <a:t>Cercare </a:t>
            </a:r>
            <a:r>
              <a:rPr lang="it-IT" dirty="0">
                <a:solidFill>
                  <a:srgbClr val="FF0000"/>
                </a:solidFill>
              </a:rPr>
              <a:t>le soluzioni </a:t>
            </a:r>
            <a:r>
              <a:rPr lang="it-IT" dirty="0"/>
              <a:t>anziché a chi addossare la </a:t>
            </a:r>
            <a:r>
              <a:rPr lang="it-IT" dirty="0">
                <a:solidFill>
                  <a:srgbClr val="FF0000"/>
                </a:solidFill>
              </a:rPr>
              <a:t>colpa</a:t>
            </a:r>
          </a:p>
          <a:p>
            <a:pPr lvl="1"/>
            <a:r>
              <a:rPr lang="it-IT" dirty="0"/>
              <a:t>Coltivare pazienza e ottimismo (</a:t>
            </a:r>
            <a:r>
              <a:rPr lang="it-IT" dirty="0">
                <a:solidFill>
                  <a:srgbClr val="FF0000"/>
                </a:solidFill>
              </a:rPr>
              <a:t>pensieri positivi</a:t>
            </a:r>
            <a:r>
              <a:rPr lang="it-IT" dirty="0"/>
              <a:t>)</a:t>
            </a:r>
          </a:p>
          <a:p>
            <a:pPr lvl="1"/>
            <a:r>
              <a:rPr lang="it-IT" dirty="0"/>
              <a:t>Prendere in considerazione eventualmente la possibilità di un </a:t>
            </a:r>
            <a:r>
              <a:rPr lang="it-IT" dirty="0">
                <a:solidFill>
                  <a:srgbClr val="FF0000"/>
                </a:solidFill>
              </a:rPr>
              <a:t>aiuto</a:t>
            </a:r>
            <a:r>
              <a:rPr lang="it-IT" dirty="0"/>
              <a:t>. Un mediatore, per es.</a:t>
            </a:r>
          </a:p>
        </p:txBody>
      </p:sp>
    </p:spTree>
    <p:extLst>
      <p:ext uri="{BB962C8B-B14F-4D97-AF65-F5344CB8AC3E}">
        <p14:creationId xmlns:p14="http://schemas.microsoft.com/office/powerpoint/2010/main" val="141138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676400" y="610669"/>
            <a:ext cx="8324850" cy="5890144"/>
          </a:xfrm>
        </p:spPr>
      </p:pic>
      <p:sp>
        <p:nvSpPr>
          <p:cNvPr id="5" name="Rettangolo 4"/>
          <p:cNvSpPr/>
          <p:nvPr/>
        </p:nvSpPr>
        <p:spPr>
          <a:xfrm>
            <a:off x="1933575" y="828675"/>
            <a:ext cx="2790825" cy="2009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5095875" y="638175"/>
            <a:ext cx="1123950" cy="586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2466975" y="227584"/>
            <a:ext cx="7077075" cy="369332"/>
          </a:xfrm>
          <a:prstGeom prst="rect">
            <a:avLst/>
          </a:prstGeom>
          <a:noFill/>
        </p:spPr>
        <p:txBody>
          <a:bodyPr wrap="square" rtlCol="0">
            <a:spAutoFit/>
          </a:bodyPr>
          <a:lstStyle/>
          <a:p>
            <a:pPr algn="ctr"/>
            <a:r>
              <a:rPr lang="it-IT" b="1" dirty="0">
                <a:solidFill>
                  <a:srgbClr val="FF0000"/>
                </a:solidFill>
              </a:rPr>
              <a:t>In un conflitto osservare in prima, seconda, terza…posizione (1)</a:t>
            </a:r>
          </a:p>
        </p:txBody>
      </p:sp>
    </p:spTree>
    <p:extLst>
      <p:ext uri="{BB962C8B-B14F-4D97-AF65-F5344CB8AC3E}">
        <p14:creationId xmlns:p14="http://schemas.microsoft.com/office/powerpoint/2010/main" val="3122152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247900" y="620468"/>
            <a:ext cx="8258175" cy="5994645"/>
          </a:xfrm>
        </p:spPr>
      </p:pic>
      <p:sp>
        <p:nvSpPr>
          <p:cNvPr id="6" name="Rettangolo 5"/>
          <p:cNvSpPr/>
          <p:nvPr/>
        </p:nvSpPr>
        <p:spPr>
          <a:xfrm>
            <a:off x="5915025" y="647700"/>
            <a:ext cx="1219200" cy="596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2768599" y="159435"/>
            <a:ext cx="6688667" cy="369332"/>
          </a:xfrm>
          <a:prstGeom prst="rect">
            <a:avLst/>
          </a:prstGeom>
        </p:spPr>
        <p:txBody>
          <a:bodyPr wrap="square">
            <a:spAutoFit/>
          </a:bodyPr>
          <a:lstStyle/>
          <a:p>
            <a:pPr algn="ctr"/>
            <a:r>
              <a:rPr lang="it-IT" b="1" dirty="0">
                <a:solidFill>
                  <a:srgbClr val="FF0000"/>
                </a:solidFill>
              </a:rPr>
              <a:t>In un conflitto osservare in prima, seconda, terza…posizione (2)</a:t>
            </a:r>
          </a:p>
        </p:txBody>
      </p:sp>
    </p:spTree>
    <p:extLst>
      <p:ext uri="{BB962C8B-B14F-4D97-AF65-F5344CB8AC3E}">
        <p14:creationId xmlns:p14="http://schemas.microsoft.com/office/powerpoint/2010/main" val="2935947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stretch>
            <a:fillRect/>
          </a:stretch>
        </p:blipFill>
        <p:spPr>
          <a:xfrm>
            <a:off x="2152650" y="712078"/>
            <a:ext cx="7829550" cy="5692520"/>
          </a:xfrm>
          <a:prstGeom prst="rect">
            <a:avLst/>
          </a:prstGeom>
        </p:spPr>
      </p:pic>
      <p:sp>
        <p:nvSpPr>
          <p:cNvPr id="5" name="Rettangolo 4"/>
          <p:cNvSpPr/>
          <p:nvPr/>
        </p:nvSpPr>
        <p:spPr>
          <a:xfrm>
            <a:off x="5591175" y="781051"/>
            <a:ext cx="1038225" cy="5623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2700867" y="235635"/>
            <a:ext cx="6858000" cy="369332"/>
          </a:xfrm>
          <a:prstGeom prst="rect">
            <a:avLst/>
          </a:prstGeom>
        </p:spPr>
        <p:txBody>
          <a:bodyPr wrap="square">
            <a:spAutoFit/>
          </a:bodyPr>
          <a:lstStyle/>
          <a:p>
            <a:pPr algn="ctr"/>
            <a:r>
              <a:rPr lang="it-IT" b="1" dirty="0">
                <a:solidFill>
                  <a:srgbClr val="FF0000"/>
                </a:solidFill>
              </a:rPr>
              <a:t>In un conflitto osservare in prima, seconda, terza…posizione (3)</a:t>
            </a:r>
          </a:p>
        </p:txBody>
      </p:sp>
    </p:spTree>
    <p:extLst>
      <p:ext uri="{BB962C8B-B14F-4D97-AF65-F5344CB8AC3E}">
        <p14:creationId xmlns:p14="http://schemas.microsoft.com/office/powerpoint/2010/main" val="96636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13298"/>
          </a:xfrm>
        </p:spPr>
        <p:txBody>
          <a:bodyPr>
            <a:normAutofit fontScale="90000"/>
          </a:bodyPr>
          <a:lstStyle/>
          <a:p>
            <a:pPr algn="just"/>
            <a:r>
              <a:rPr lang="it-IT" sz="4000" b="1" dirty="0">
                <a:solidFill>
                  <a:srgbClr val="FF0000"/>
                </a:solidFill>
              </a:rPr>
              <a:t>Come fai a sapere che hai ricevuto un attacco verbale?</a:t>
            </a:r>
          </a:p>
        </p:txBody>
      </p:sp>
      <p:sp>
        <p:nvSpPr>
          <p:cNvPr id="3" name="Segnaposto contenuto 2"/>
          <p:cNvSpPr>
            <a:spLocks noGrp="1"/>
          </p:cNvSpPr>
          <p:nvPr>
            <p:ph idx="1"/>
          </p:nvPr>
        </p:nvSpPr>
        <p:spPr>
          <a:xfrm>
            <a:off x="736979" y="1173706"/>
            <a:ext cx="10616821" cy="5431809"/>
          </a:xfrm>
        </p:spPr>
        <p:txBody>
          <a:bodyPr>
            <a:normAutofit/>
          </a:bodyPr>
          <a:lstStyle/>
          <a:p>
            <a:pPr marL="0" indent="0" algn="just">
              <a:buNone/>
            </a:pPr>
            <a:endParaRPr lang="it-IT" dirty="0" smtClean="0"/>
          </a:p>
          <a:p>
            <a:pPr marL="0" indent="0" algn="just">
              <a:buNone/>
            </a:pPr>
            <a:endParaRPr lang="it-IT" dirty="0"/>
          </a:p>
          <a:p>
            <a:pPr marL="0" indent="0" algn="ctr">
              <a:buNone/>
            </a:pPr>
            <a:r>
              <a:rPr lang="it-IT" sz="3200" dirty="0"/>
              <a:t>Anche le nostre parole e le parole dell’altro rinviano a </a:t>
            </a:r>
            <a:endParaRPr lang="it-IT" sz="3200" dirty="0" smtClean="0"/>
          </a:p>
          <a:p>
            <a:pPr marL="0" indent="0" algn="ctr">
              <a:buNone/>
            </a:pPr>
            <a:r>
              <a:rPr lang="it-IT" sz="3200" dirty="0" smtClean="0">
                <a:solidFill>
                  <a:srgbClr val="FF0000"/>
                </a:solidFill>
              </a:rPr>
              <a:t>modelli </a:t>
            </a:r>
            <a:r>
              <a:rPr lang="it-IT" sz="3200" dirty="0">
                <a:solidFill>
                  <a:srgbClr val="FF0000"/>
                </a:solidFill>
              </a:rPr>
              <a:t>mentali diversi per ognuno di noi </a:t>
            </a:r>
          </a:p>
          <a:p>
            <a:pPr marL="0" indent="0" algn="just">
              <a:buNone/>
            </a:pPr>
            <a:endParaRPr lang="it-IT" dirty="0"/>
          </a:p>
          <a:p>
            <a:pPr marL="0" indent="0" algn="just">
              <a:buNone/>
            </a:pPr>
            <a:endParaRPr lang="it-IT" dirty="0"/>
          </a:p>
        </p:txBody>
      </p:sp>
    </p:spTree>
    <p:extLst>
      <p:ext uri="{BB962C8B-B14F-4D97-AF65-F5344CB8AC3E}">
        <p14:creationId xmlns:p14="http://schemas.microsoft.com/office/powerpoint/2010/main" val="62216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3600" b="1" dirty="0">
                <a:solidFill>
                  <a:srgbClr val="FF0000"/>
                </a:solidFill>
              </a:rPr>
              <a:t>Andare oltre il conflitto (senza rimuovere il conflitto)</a:t>
            </a:r>
          </a:p>
        </p:txBody>
      </p:sp>
      <p:sp>
        <p:nvSpPr>
          <p:cNvPr id="3" name="Segnaposto contenuto 2"/>
          <p:cNvSpPr>
            <a:spLocks noGrp="1"/>
          </p:cNvSpPr>
          <p:nvPr>
            <p:ph idx="1"/>
          </p:nvPr>
        </p:nvSpPr>
        <p:spPr/>
        <p:txBody>
          <a:bodyPr/>
          <a:lstStyle/>
          <a:p>
            <a:r>
              <a:rPr lang="it-IT" dirty="0"/>
              <a:t>Silenzio ed </a:t>
            </a:r>
            <a:r>
              <a:rPr lang="it-IT" dirty="0" err="1"/>
              <a:t>evitamento</a:t>
            </a:r>
            <a:r>
              <a:rPr lang="it-IT" dirty="0"/>
              <a:t> </a:t>
            </a:r>
          </a:p>
          <a:p>
            <a:pPr algn="just"/>
            <a:r>
              <a:rPr lang="it-IT" dirty="0"/>
              <a:t>Andare avanti, </a:t>
            </a:r>
            <a:r>
              <a:rPr lang="it-IT" dirty="0">
                <a:solidFill>
                  <a:srgbClr val="FF0000"/>
                </a:solidFill>
              </a:rPr>
              <a:t>andare oltre e cambiare prospettiva</a:t>
            </a:r>
            <a:r>
              <a:rPr lang="it-IT" dirty="0"/>
              <a:t>, non fare entrare il turbamento dell’altro nel proprio giardino interno, trovarsi alle spalle di chi si pone con noi come avversario (nell’aikido corrisponde al movimento dell’</a:t>
            </a:r>
            <a:r>
              <a:rPr lang="it-IT" i="1" dirty="0" err="1">
                <a:solidFill>
                  <a:srgbClr val="FF0000"/>
                </a:solidFill>
              </a:rPr>
              <a:t>irimì</a:t>
            </a:r>
            <a:r>
              <a:rPr lang="it-IT" i="1" dirty="0">
                <a:solidFill>
                  <a:srgbClr val="FF0000"/>
                </a:solidFill>
              </a:rPr>
              <a:t> </a:t>
            </a:r>
            <a:r>
              <a:rPr lang="it-IT" i="1" dirty="0" err="1">
                <a:solidFill>
                  <a:srgbClr val="FF0000"/>
                </a:solidFill>
              </a:rPr>
              <a:t>tenkàn</a:t>
            </a:r>
            <a:r>
              <a:rPr lang="it-IT" dirty="0"/>
              <a:t>)</a:t>
            </a:r>
          </a:p>
        </p:txBody>
      </p:sp>
    </p:spTree>
    <p:extLst>
      <p:ext uri="{BB962C8B-B14F-4D97-AF65-F5344CB8AC3E}">
        <p14:creationId xmlns:p14="http://schemas.microsoft.com/office/powerpoint/2010/main" val="729516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Evitare o cercare il dialogo non significa subire</a:t>
            </a:r>
          </a:p>
        </p:txBody>
      </p:sp>
      <p:sp>
        <p:nvSpPr>
          <p:cNvPr id="3" name="Segnaposto contenuto 2"/>
          <p:cNvSpPr>
            <a:spLocks noGrp="1"/>
          </p:cNvSpPr>
          <p:nvPr>
            <p:ph idx="1"/>
          </p:nvPr>
        </p:nvSpPr>
        <p:spPr/>
        <p:txBody>
          <a:bodyPr>
            <a:normAutofit fontScale="92500" lnSpcReduction="10000"/>
          </a:bodyPr>
          <a:lstStyle/>
          <a:p>
            <a:pPr algn="just"/>
            <a:r>
              <a:rPr lang="it-IT" dirty="0">
                <a:solidFill>
                  <a:srgbClr val="FF0000"/>
                </a:solidFill>
              </a:rPr>
              <a:t>La questione non è se sia giusto o meno arrabbiarsi ogni tanto</a:t>
            </a:r>
            <a:r>
              <a:rPr lang="it-IT" dirty="0"/>
              <a:t>. Se va bene per tutti nessun problema. </a:t>
            </a:r>
            <a:r>
              <a:rPr lang="it-IT" dirty="0">
                <a:solidFill>
                  <a:srgbClr val="FF0000"/>
                </a:solidFill>
              </a:rPr>
              <a:t>Ma lo abbiamo liberamente scelto? </a:t>
            </a:r>
            <a:r>
              <a:rPr lang="it-IT" dirty="0"/>
              <a:t>L’altro si è sentito altrettanto libero di sceglierlo?</a:t>
            </a:r>
          </a:p>
          <a:p>
            <a:pPr algn="just"/>
            <a:r>
              <a:rPr lang="it-IT" dirty="0">
                <a:solidFill>
                  <a:srgbClr val="FF0000"/>
                </a:solidFill>
              </a:rPr>
              <a:t>Bisogni, desideri, aspettative</a:t>
            </a:r>
            <a:r>
              <a:rPr lang="it-IT" dirty="0"/>
              <a:t>. Può esservi </a:t>
            </a:r>
            <a:r>
              <a:rPr lang="it-IT" dirty="0">
                <a:solidFill>
                  <a:srgbClr val="FF0000"/>
                </a:solidFill>
              </a:rPr>
              <a:t>empatia, ascolto, comprensione, dialogo tra due persone</a:t>
            </a:r>
            <a:r>
              <a:rPr lang="it-IT" dirty="0"/>
              <a:t>. Ma tutto ciò </a:t>
            </a:r>
            <a:r>
              <a:rPr lang="it-IT" dirty="0">
                <a:solidFill>
                  <a:srgbClr val="FF0000"/>
                </a:solidFill>
              </a:rPr>
              <a:t>non può essere imposto o preteso da nessuno</a:t>
            </a:r>
            <a:r>
              <a:rPr lang="it-IT" dirty="0"/>
              <a:t>.</a:t>
            </a:r>
          </a:p>
          <a:p>
            <a:pPr algn="just"/>
            <a:r>
              <a:rPr lang="it-IT" dirty="0"/>
              <a:t>La </a:t>
            </a:r>
            <a:r>
              <a:rPr lang="it-IT" dirty="0">
                <a:solidFill>
                  <a:srgbClr val="FF0000"/>
                </a:solidFill>
              </a:rPr>
              <a:t>scelta del dialogo anziché lo scontro è più ricca di opzioni</a:t>
            </a:r>
            <a:r>
              <a:rPr lang="it-IT" dirty="0"/>
              <a:t> solo perché la comprensione è sempre volontaria, non può essere imposta o reclamata. In ogni caso, farete all’altro una proposta interessante permettendogli di sbirciare dietro le quinte dei vostri punti di vista. In questo modo verrà a crearsi un’atmosfera che può generare empatia, lascerete più spazio alla comprensione ed eliminerete lo scontro.</a:t>
            </a:r>
          </a:p>
          <a:p>
            <a:pPr algn="just"/>
            <a:endParaRPr lang="it-IT" dirty="0"/>
          </a:p>
        </p:txBody>
      </p:sp>
    </p:spTree>
    <p:extLst>
      <p:ext uri="{BB962C8B-B14F-4D97-AF65-F5344CB8AC3E}">
        <p14:creationId xmlns:p14="http://schemas.microsoft.com/office/powerpoint/2010/main" val="1577360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just"/>
            <a:r>
              <a:rPr lang="it-IT" b="1" dirty="0">
                <a:solidFill>
                  <a:srgbClr val="FF0000"/>
                </a:solidFill>
              </a:rPr>
              <a:t>Rabbia/assertività</a:t>
            </a:r>
          </a:p>
        </p:txBody>
      </p:sp>
      <p:pic>
        <p:nvPicPr>
          <p:cNvPr id="4" name="cos'è la rabbi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3872220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FF0000"/>
                </a:solidFill>
              </a:rPr>
              <a:t>Rabbia e paura sono sorelle</a:t>
            </a:r>
          </a:p>
        </p:txBody>
      </p:sp>
      <p:pic>
        <p:nvPicPr>
          <p:cNvPr id="4" name="rabbia e paura sorel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335014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13298"/>
          </a:xfrm>
        </p:spPr>
        <p:txBody>
          <a:bodyPr>
            <a:normAutofit fontScale="90000"/>
          </a:bodyPr>
          <a:lstStyle/>
          <a:p>
            <a:pPr algn="just"/>
            <a:r>
              <a:rPr lang="it-IT" sz="4000" b="1" dirty="0">
                <a:solidFill>
                  <a:srgbClr val="FF0000"/>
                </a:solidFill>
              </a:rPr>
              <a:t>Come fai a sapere che hai ricevuto un attacco verbale?</a:t>
            </a:r>
          </a:p>
        </p:txBody>
      </p:sp>
      <p:sp>
        <p:nvSpPr>
          <p:cNvPr id="3" name="Segnaposto contenuto 2"/>
          <p:cNvSpPr>
            <a:spLocks noGrp="1"/>
          </p:cNvSpPr>
          <p:nvPr>
            <p:ph idx="1"/>
          </p:nvPr>
        </p:nvSpPr>
        <p:spPr>
          <a:xfrm>
            <a:off x="736979" y="1173706"/>
            <a:ext cx="10616821" cy="5431809"/>
          </a:xfrm>
        </p:spPr>
        <p:txBody>
          <a:bodyPr>
            <a:normAutofit/>
          </a:bodyPr>
          <a:lstStyle/>
          <a:p>
            <a:pPr marL="0" indent="0" algn="just">
              <a:buNone/>
            </a:pPr>
            <a:endParaRPr lang="it-IT" dirty="0" smtClean="0"/>
          </a:p>
          <a:p>
            <a:pPr marL="0" indent="0" algn="just">
              <a:buNone/>
            </a:pPr>
            <a:endParaRPr lang="it-IT" dirty="0"/>
          </a:p>
          <a:p>
            <a:pPr marL="0" indent="0" algn="ctr">
              <a:buNone/>
            </a:pPr>
            <a:r>
              <a:rPr lang="it-IT" sz="3200" dirty="0"/>
              <a:t>Occorre tener conto della mappatura interna delle parole e assumersi la </a:t>
            </a:r>
            <a:r>
              <a:rPr lang="it-IT" sz="3200" dirty="0">
                <a:solidFill>
                  <a:srgbClr val="FF0000"/>
                </a:solidFill>
              </a:rPr>
              <a:t>responsabilità etica della comunicazione con l’altro</a:t>
            </a:r>
          </a:p>
          <a:p>
            <a:pPr marL="0" indent="0" algn="just">
              <a:buNone/>
            </a:pPr>
            <a:endParaRPr lang="it-IT" dirty="0"/>
          </a:p>
        </p:txBody>
      </p:sp>
    </p:spTree>
    <p:extLst>
      <p:ext uri="{BB962C8B-B14F-4D97-AF65-F5344CB8AC3E}">
        <p14:creationId xmlns:p14="http://schemas.microsoft.com/office/powerpoint/2010/main" val="22100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4839</Words>
  <Application>Microsoft Office PowerPoint</Application>
  <PresentationFormat>Widescreen</PresentationFormat>
  <Paragraphs>375</Paragraphs>
  <Slides>83</Slides>
  <Notes>0</Notes>
  <HiddenSlides>0</HiddenSlides>
  <MMClips>2</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83</vt:i4>
      </vt:variant>
    </vt:vector>
  </HeadingPairs>
  <TitlesOfParts>
    <vt:vector size="88" baseType="lpstr">
      <vt:lpstr>Arial</vt:lpstr>
      <vt:lpstr>Calibri</vt:lpstr>
      <vt:lpstr>Calibri Light</vt:lpstr>
      <vt:lpstr>1_Tema di Office</vt:lpstr>
      <vt:lpstr>2_Tema di Office</vt:lpstr>
      <vt:lpstr>Alcune piccole tecniche di autodifesa verbale</vt:lpstr>
      <vt:lpstr>Presentazione standard di PowerPoint</vt:lpstr>
      <vt:lpstr>Presentazione standard di PowerPoint</vt:lpstr>
      <vt:lpstr>Presentazione standard di PowerPoint</vt:lpstr>
      <vt:lpstr>Presentazione standard di PowerPoint</vt:lpstr>
      <vt:lpstr>Come fai a sapere che hai ricevuto un attacco verbale?</vt:lpstr>
      <vt:lpstr>Come fai a sapere che hai ricevuto un attacco verbale?</vt:lpstr>
      <vt:lpstr>Come fai a sapere che hai ricevuto un attacco verbale?</vt:lpstr>
      <vt:lpstr>Come fai a sapere che hai ricevuto un attacco verbale?</vt:lpstr>
      <vt:lpstr>I principali schemi di reazione dinanzi alla percezione di una minaccia</vt:lpstr>
      <vt:lpstr>Presentazione standard di PowerPoint</vt:lpstr>
      <vt:lpstr>Rallentare i tempi di risposta delle nostre reazioni</vt:lpstr>
      <vt:lpstr>Rallentare i tempi di risposta delle nostre reazioni</vt:lpstr>
      <vt:lpstr>E’ una questione di mappe mentali</vt:lpstr>
      <vt:lpstr>E’ una questione di mappe mentali</vt:lpstr>
      <vt:lpstr>Responsabilità emotiva</vt:lpstr>
      <vt:lpstr>Responsabilità emotiva</vt:lpstr>
      <vt:lpstr>Emozioni, pensieri e reazioni in circolo</vt:lpstr>
      <vt:lpstr>Alcune piccole tecniche di autodifesa verbale</vt:lpstr>
      <vt:lpstr>Presentazione standard di PowerPoint</vt:lpstr>
      <vt:lpstr>Presentazione standard di PowerPoint</vt:lpstr>
      <vt:lpstr>Presentazione standard di PowerPoint</vt:lpstr>
      <vt:lpstr>Presentazione standard di PowerPoint</vt:lpstr>
      <vt:lpstr>Come fai a sapere che hai ricevuto un attacco verbale?</vt:lpstr>
      <vt:lpstr>Come fai a sapere che hai ricevuto un attacco verbale?</vt:lpstr>
      <vt:lpstr>Come fai a sapere che hai ricevuto un attacco verbale?</vt:lpstr>
      <vt:lpstr>Come fai a sapere che hai ricevuto un attacco verbale?</vt:lpstr>
      <vt:lpstr>I principali schemi di reazione dinanzi alla percezione di una minaccia</vt:lpstr>
      <vt:lpstr>Presentazione standard di PowerPoint</vt:lpstr>
      <vt:lpstr>Rallentare i tempi di risposta delle nostre reazioni</vt:lpstr>
      <vt:lpstr>Rallentare i tempi di risposta delle nostre reazioni</vt:lpstr>
      <vt:lpstr>E’ una questione di mappe mentali</vt:lpstr>
      <vt:lpstr>E’ una questione di mappe mentali</vt:lpstr>
      <vt:lpstr>E se mi arrabbio? Perché non conviene?</vt:lpstr>
      <vt:lpstr>E se mi arrabbio? Perché non conviene?</vt:lpstr>
      <vt:lpstr>Responsabilità emotiva</vt:lpstr>
      <vt:lpstr>Presentazione standard di PowerPoint</vt:lpstr>
      <vt:lpstr>Responsabilità emotiva</vt:lpstr>
      <vt:lpstr>Emozioni, pensieri e reazioni in circolo</vt:lpstr>
      <vt:lpstr>Tener conto di punti di vista diversi dal nostro</vt:lpstr>
      <vt:lpstr>Tener conto di punti di vista diversi dal nostro</vt:lpstr>
      <vt:lpstr>Perché veniamo talvolta provocati?</vt:lpstr>
      <vt:lpstr>Dallo scontro verbale al dialogo</vt:lpstr>
      <vt:lpstr>L’importanza dell’empatia  e del linguaggio non verbale nel tenere aperto il dialogo</vt:lpstr>
      <vt:lpstr>Domande che tengono aperto il dialogo e…</vt:lpstr>
      <vt:lpstr>…ascolto empatico e attivo</vt:lpstr>
      <vt:lpstr>Diventare consapevoli del bisogno di riconoscimento e dello spirito di competizione</vt:lpstr>
      <vt:lpstr>Diventare consapevoli del bisogno di riconoscimento e dello spirito di competizione</vt:lpstr>
      <vt:lpstr>Diventare consapevoli del bisogno di riconoscimento e dello spirito di competizione</vt:lpstr>
      <vt:lpstr>Gestione dei conflitti e comunicazione assertiva. Tre consigli pratici</vt:lpstr>
      <vt:lpstr>Gestione dei conflitti e comunicazione assertiva. Tre consigli pratici</vt:lpstr>
      <vt:lpstr>Gestione dei conflitti e comunicazione assertiva. Tre consigli pratici</vt:lpstr>
      <vt:lpstr>Gestione dei conflitti e comunicazione assertiva. Conclusione</vt:lpstr>
      <vt:lpstr>Presentazione standard di PowerPoint</vt:lpstr>
      <vt:lpstr>Indice</vt:lpstr>
      <vt:lpstr>La strategia della controdomanda-antidoto</vt:lpstr>
      <vt:lpstr>Avvertenze per l’uso</vt:lpstr>
      <vt:lpstr>Vantaggi e risultati attesi</vt:lpstr>
      <vt:lpstr>Vantaggi e risultati attesi</vt:lpstr>
      <vt:lpstr>Vantaggi e risultati attesi</vt:lpstr>
      <vt:lpstr>Vantaggi e risultati attesi</vt:lpstr>
      <vt:lpstr>E se non dovesse funzionare?</vt:lpstr>
      <vt:lpstr>Il silenzio intenzionale</vt:lpstr>
      <vt:lpstr>Silenzio attivo e linguaggio non verbale</vt:lpstr>
      <vt:lpstr>Il commento bisillabico</vt:lpstr>
      <vt:lpstr>Evitare il contagio con la spazzatura emotiva</vt:lpstr>
      <vt:lpstr>Il suono del silenzio. Lo stupore per l’assurdità di alcuni aspetti della vita</vt:lpstr>
      <vt:lpstr>Controstrategia: il cambio di discorso</vt:lpstr>
      <vt:lpstr>Un esempio</vt:lpstr>
      <vt:lpstr>Controstrategia: il proverbio strampalato </vt:lpstr>
      <vt:lpstr>Presentazione standard di PowerPoint</vt:lpstr>
      <vt:lpstr>  Controstrategia: dare ragione all’altro e concordare con lui    </vt:lpstr>
      <vt:lpstr>Controstrategia del complimento inatteso </vt:lpstr>
      <vt:lpstr>Alcuni consigli finali per  andare oltre il conflitto</vt:lpstr>
      <vt:lpstr>Presentazione standard di PowerPoint</vt:lpstr>
      <vt:lpstr>Anziché la risposta pronta contare fino a 10</vt:lpstr>
      <vt:lpstr>Presentazione standard di PowerPoint</vt:lpstr>
      <vt:lpstr>Presentazione standard di PowerPoint</vt:lpstr>
      <vt:lpstr>Presentazione standard di PowerPoint</vt:lpstr>
      <vt:lpstr>Andare oltre il conflitto (senza rimuovere il conflitto)</vt:lpstr>
      <vt:lpstr>Evitare o cercare il dialogo non significa subire</vt:lpstr>
      <vt:lpstr>Rabbia/assertività</vt:lpstr>
      <vt:lpstr>Rabbia e paura sono sorelle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Alcune piccole tecniche di autodifesa verbale</dc:title>
  <dc:creator>giovanni rimentano</dc:creator>
  <cp:lastModifiedBy>giovanni rimentano</cp:lastModifiedBy>
  <cp:revision>6</cp:revision>
  <dcterms:created xsi:type="dcterms:W3CDTF">2019-02-14T15:12:45Z</dcterms:created>
  <dcterms:modified xsi:type="dcterms:W3CDTF">2019-02-14T17:53:14Z</dcterms:modified>
</cp:coreProperties>
</file>