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6" r:id="rId3"/>
    <p:sldId id="267" r:id="rId4"/>
    <p:sldId id="283" r:id="rId5"/>
    <p:sldId id="284" r:id="rId6"/>
    <p:sldId id="285" r:id="rId7"/>
    <p:sldId id="286" r:id="rId8"/>
    <p:sldId id="263" r:id="rId9"/>
    <p:sldId id="271" r:id="rId10"/>
    <p:sldId id="273" r:id="rId11"/>
    <p:sldId id="257" r:id="rId12"/>
    <p:sldId id="282" r:id="rId13"/>
    <p:sldId id="280" r:id="rId14"/>
    <p:sldId id="28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673C1A8-64FA-460B-A95D-7DEC6F845F47}">
          <p14:sldIdLst/>
        </p14:section>
        <p14:section name="Sezione predefinita" id="{841946C5-9E19-46C0-83F1-7EFBA0D457CA}">
          <p14:sldIdLst>
            <p14:sldId id="272"/>
            <p14:sldId id="266"/>
            <p14:sldId id="267"/>
            <p14:sldId id="283"/>
            <p14:sldId id="284"/>
            <p14:sldId id="285"/>
            <p14:sldId id="286"/>
            <p14:sldId id="263"/>
            <p14:sldId id="271"/>
            <p14:sldId id="273"/>
            <p14:sldId id="257"/>
            <p14:sldId id="282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39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90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80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81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12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00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32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8D04B9-8AD5-4AA7-814A-C51FF8C9AC3A}" type="datetimeFigureOut">
              <a:rPr lang="it-IT" smtClean="0"/>
              <a:t>10/02/2019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F7AB46D-5E10-4BF1-A4E7-870DEE10B4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0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Cyberbullismo</a:t>
            </a:r>
            <a:r>
              <a:rPr lang="it-IT" sz="3200" b="1" dirty="0">
                <a:solidFill>
                  <a:srgbClr val="FF0000"/>
                </a:solidFill>
              </a:rPr>
              <a:t>.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Alcune definizioni del fenomeno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chemeClr val="tx1"/>
                </a:solidFill>
              </a:rPr>
              <a:t>Docente: G. B. </a:t>
            </a:r>
            <a:r>
              <a:rPr lang="it-IT" sz="2400" b="1" dirty="0" err="1">
                <a:solidFill>
                  <a:schemeClr val="tx1"/>
                </a:solidFill>
              </a:rPr>
              <a:t>Rimentano</a:t>
            </a:r>
            <a:endParaRPr lang="it-IT" sz="3200" b="1" dirty="0">
              <a:solidFill>
                <a:schemeClr val="tx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132857"/>
            <a:ext cx="6209170" cy="4169661"/>
          </a:xfrm>
        </p:spPr>
      </p:pic>
    </p:spTree>
    <p:extLst>
      <p:ext uri="{BB962C8B-B14F-4D97-AF65-F5344CB8AC3E}">
        <p14:creationId xmlns:p14="http://schemas.microsoft.com/office/powerpoint/2010/main" val="2174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404665"/>
            <a:ext cx="8245475" cy="6188075"/>
          </a:xfrm>
        </p:spPr>
      </p:pic>
    </p:spTree>
    <p:extLst>
      <p:ext uri="{BB962C8B-B14F-4D97-AF65-F5344CB8AC3E}">
        <p14:creationId xmlns:p14="http://schemas.microsoft.com/office/powerpoint/2010/main" val="12908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788"/>
            <a:ext cx="8388350" cy="6297612"/>
          </a:xfrm>
        </p:spPr>
      </p:pic>
      <p:sp>
        <p:nvSpPr>
          <p:cNvPr id="3" name="Rettangolo 2"/>
          <p:cNvSpPr/>
          <p:nvPr/>
        </p:nvSpPr>
        <p:spPr>
          <a:xfrm>
            <a:off x="4007768" y="1484784"/>
            <a:ext cx="42484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47728" y="1365717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  <a:latin typeface="Arial"/>
              </a:rPr>
              <a:t>(interventi di primo pronto soccorso a scuola)</a:t>
            </a:r>
          </a:p>
        </p:txBody>
      </p:sp>
    </p:spTree>
    <p:extLst>
      <p:ext uri="{BB962C8B-B14F-4D97-AF65-F5344CB8AC3E}">
        <p14:creationId xmlns:p14="http://schemas.microsoft.com/office/powerpoint/2010/main" val="9242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54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 err="1">
                <a:solidFill>
                  <a:srgbClr val="FF0000"/>
                </a:solidFill>
              </a:rPr>
              <a:t>Cyberbullismo</a:t>
            </a:r>
            <a:r>
              <a:rPr lang="it-IT" sz="4000" dirty="0">
                <a:solidFill>
                  <a:srgbClr val="FF0000"/>
                </a:solidFill>
              </a:rPr>
              <a:t> e </a:t>
            </a:r>
            <a:r>
              <a:rPr lang="it-IT" sz="4000" dirty="0" err="1">
                <a:solidFill>
                  <a:srgbClr val="FF0000"/>
                </a:solidFill>
              </a:rPr>
              <a:t>cyberstupidity</a:t>
            </a:r>
            <a:br>
              <a:rPr lang="it-IT" sz="4000" dirty="0">
                <a:solidFill>
                  <a:srgbClr val="FF0000"/>
                </a:solidFill>
              </a:rPr>
            </a:br>
            <a:r>
              <a:rPr lang="it-IT" sz="4000" dirty="0">
                <a:solidFill>
                  <a:srgbClr val="FF0000"/>
                </a:solidFill>
              </a:rPr>
              <a:t>(P. C. Rivoltella)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70388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openeducation.blackboard.com/bbcswebdav/pid-88269-dt-content-rid-459284_1/xid-459284_1"/>
          <p:cNvSpPr>
            <a:spLocks noChangeAspect="1" noChangeArrowheads="1"/>
          </p:cNvSpPr>
          <p:nvPr/>
        </p:nvSpPr>
        <p:spPr bwMode="auto">
          <a:xfrm>
            <a:off x="1679576" y="-3679825"/>
            <a:ext cx="15268575" cy="76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412777"/>
            <a:ext cx="8528903" cy="40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5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836712"/>
            <a:ext cx="864096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4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Alcune definizioni di bullismo (riflettiamo)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528" y="1052737"/>
            <a:ext cx="8363272" cy="50734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it-IT" dirty="0">
                <a:latin typeface="Times New Roman"/>
                <a:ea typeface="Calibri"/>
                <a:cs typeface="Times New Roman"/>
              </a:rPr>
              <a:t>«Il bullismo è un fenomeno definito come il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reiterarsi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dei comportamenti e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atteggiamenti diretti o indiretti</a:t>
            </a:r>
            <a:r>
              <a:rPr lang="it-IT" dirty="0">
                <a:latin typeface="Times New Roman"/>
                <a:ea typeface="Calibri"/>
                <a:cs typeface="Times New Roman"/>
              </a:rPr>
              <a:t> volti a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prevaricare un altro</a:t>
            </a:r>
            <a:r>
              <a:rPr lang="it-IT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con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l’intenzione di nuocere</a:t>
            </a:r>
            <a:r>
              <a:rPr lang="it-IT" dirty="0">
                <a:latin typeface="Times New Roman"/>
                <a:ea typeface="Calibri"/>
                <a:cs typeface="Times New Roman"/>
              </a:rPr>
              <a:t>, con l’uso della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forza fisica</a:t>
            </a:r>
            <a:r>
              <a:rPr lang="it-IT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o della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prevaricazione psicologica</a:t>
            </a:r>
            <a:r>
              <a:rPr lang="it-IT" dirty="0">
                <a:latin typeface="Times New Roman"/>
                <a:ea typeface="Calibri"/>
                <a:cs typeface="Times New Roman"/>
              </a:rPr>
              <a:t>» (</a:t>
            </a:r>
            <a:r>
              <a:rPr lang="it-IT" dirty="0" err="1">
                <a:latin typeface="Times New Roman"/>
                <a:ea typeface="Calibri"/>
                <a:cs typeface="Times New Roman"/>
              </a:rPr>
              <a:t>Farrington</a:t>
            </a:r>
            <a:r>
              <a:rPr lang="it-IT" dirty="0">
                <a:latin typeface="Times New Roman"/>
                <a:ea typeface="Calibri"/>
                <a:cs typeface="Times New Roman"/>
              </a:rPr>
              <a:t>, 1993)</a:t>
            </a:r>
            <a:endParaRPr lang="it-IT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it-IT" dirty="0">
                <a:latin typeface="Times New Roman"/>
                <a:ea typeface="Calibri"/>
                <a:cs typeface="Times New Roman"/>
              </a:rPr>
              <a:t> </a:t>
            </a:r>
            <a:endParaRPr lang="it-IT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dirty="0">
                <a:latin typeface="Times New Roman"/>
                <a:ea typeface="Calibri"/>
                <a:cs typeface="Times New Roman"/>
              </a:rPr>
              <a:t>«Uno studente è oggetto di azioni di bullismo, ovvero è prevaricato o vittimizzato, quando viene esposto ripetutamente nel corso del tempo alle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azioni offensive messe in atto da parte di uno o più compagni</a:t>
            </a:r>
            <a:r>
              <a:rPr lang="it-IT" dirty="0">
                <a:latin typeface="Times New Roman"/>
                <a:ea typeface="Calibri"/>
                <a:cs typeface="Times New Roman"/>
              </a:rPr>
              <a:t>» (</a:t>
            </a:r>
            <a:r>
              <a:rPr lang="it-IT" dirty="0" err="1">
                <a:latin typeface="Times New Roman"/>
                <a:ea typeface="Calibri"/>
                <a:cs typeface="Times New Roman"/>
              </a:rPr>
              <a:t>Olweus</a:t>
            </a:r>
            <a:r>
              <a:rPr lang="it-IT" dirty="0">
                <a:latin typeface="Times New Roman"/>
                <a:ea typeface="Calibri"/>
                <a:cs typeface="Times New Roman"/>
              </a:rPr>
              <a:t>, 1993)</a:t>
            </a:r>
            <a:endParaRPr lang="it-IT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dirty="0">
                <a:latin typeface="Times New Roman"/>
                <a:ea typeface="Calibri"/>
                <a:cs typeface="Times New Roman"/>
              </a:rPr>
              <a:t>«(Il bullismo) comprende azioni aggressive o comportamenti di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esclusione sociale perpetrati in modo intenzionale e sistematico</a:t>
            </a:r>
            <a:r>
              <a:rPr lang="it-IT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it-IT" dirty="0">
                <a:latin typeface="Times New Roman"/>
                <a:ea typeface="Calibri"/>
                <a:cs typeface="Times New Roman"/>
              </a:rPr>
              <a:t>da una o più persone ai danni di </a:t>
            </a:r>
            <a:r>
              <a:rPr lang="it-IT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una vittima che spesso ne è sconvolta e non sa come reagire</a:t>
            </a:r>
            <a:r>
              <a:rPr lang="it-IT" dirty="0">
                <a:latin typeface="Times New Roman"/>
                <a:ea typeface="Calibri"/>
                <a:cs typeface="Times New Roman"/>
              </a:rPr>
              <a:t>» (</a:t>
            </a:r>
            <a:r>
              <a:rPr lang="it-IT" dirty="0" err="1">
                <a:latin typeface="Times New Roman"/>
                <a:ea typeface="Calibri"/>
                <a:cs typeface="Times New Roman"/>
              </a:rPr>
              <a:t>Menesini</a:t>
            </a:r>
            <a:r>
              <a:rPr lang="it-IT" dirty="0">
                <a:latin typeface="Times New Roman"/>
                <a:ea typeface="Calibri"/>
                <a:cs typeface="Times New Roman"/>
              </a:rPr>
              <a:t>, 2004)</a:t>
            </a:r>
            <a:endParaRPr lang="it-IT" sz="28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6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Le </a:t>
            </a:r>
            <a:r>
              <a:rPr lang="it-IT" sz="3200" b="1" dirty="0">
                <a:solidFill>
                  <a:srgbClr val="FF0000"/>
                </a:solidFill>
              </a:rPr>
              <a:t>caratteristiche distintive del fenomeno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intenzionalità</a:t>
            </a:r>
            <a:r>
              <a:rPr lang="it-IT" dirty="0"/>
              <a:t>: cioè il fatto che il bullo mette in atto premeditatamente dei comportamenti aggressivi con lo scopo di offendere l’altro o di arrecargli danno; è questo un aspetto rilevante, sebbene non sempre tutti i ragazzi abbiano piena consapevolezza di cosa stanno facendo; 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94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Le </a:t>
            </a:r>
            <a:r>
              <a:rPr lang="it-IT" sz="3200" b="1" dirty="0">
                <a:solidFill>
                  <a:srgbClr val="FF0000"/>
                </a:solidFill>
              </a:rPr>
              <a:t>caratteristiche distintive del fenomeno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persistenza</a:t>
            </a:r>
            <a:r>
              <a:rPr lang="it-IT" dirty="0"/>
              <a:t>: sebbene anche un singolo episodio possa essere considerato una forma di bullismo, l’interazione bullo-vittima è caratterizzata dalla ripetitività di comportamenti di prepotenza protratti nel tempo;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3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Le </a:t>
            </a:r>
            <a:r>
              <a:rPr lang="it-IT" sz="3200" b="1" dirty="0">
                <a:solidFill>
                  <a:srgbClr val="FF0000"/>
                </a:solidFill>
              </a:rPr>
              <a:t>caratteristiche distintive del fenomeno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asimmetria di potere</a:t>
            </a:r>
            <a:r>
              <a:rPr lang="it-IT" dirty="0"/>
              <a:t>: si tratta di una relazione fondata sul disequilibrio e sulla disuguaglianza di forza tra il bullo che agisce, che spesso è più forte o sostenuto da un gruppo di compagni, e la vittima che non è in grado di difendersi;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53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Le </a:t>
            </a:r>
            <a:r>
              <a:rPr lang="it-IT" sz="3200" b="1" dirty="0">
                <a:solidFill>
                  <a:srgbClr val="FF0000"/>
                </a:solidFill>
              </a:rPr>
              <a:t>caratteristiche distintive del fenomeno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natura sociale del fenomeno</a:t>
            </a:r>
            <a:r>
              <a:rPr lang="it-IT" dirty="0"/>
              <a:t>: come testimoniato da molti studi, l’episodio avviene frequentemente alla presenza di altri compagni, spettatori o complici, che possono assumere un ruolo di rinforzo del comportamento del bullo o semplicemente sostenere e legittimare il suo operato.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98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Le </a:t>
            </a:r>
            <a:r>
              <a:rPr lang="it-IT" sz="3200" b="1" dirty="0">
                <a:solidFill>
                  <a:srgbClr val="FF0000"/>
                </a:solidFill>
              </a:rPr>
              <a:t>caratteristiche distintive del fenomeno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intenzionalità</a:t>
            </a:r>
            <a:r>
              <a:rPr lang="it-IT" dirty="0"/>
              <a:t>: cioè il fatto che il bullo mette in atto premeditatamente dei comportamenti aggressivi con lo scopo di offendere l’altro o di arrecargli danno; è questo un aspetto rilevante, sebbene non sempre tutti i ragazzi abbiano piena consapevolezza di cosa stanno facendo; </a:t>
            </a:r>
          </a:p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persistenza</a:t>
            </a:r>
            <a:r>
              <a:rPr lang="it-IT" dirty="0"/>
              <a:t>: sebbene anche un singolo episodio possa essere considerato una forma di bullismo, l’interazione bullo-vittima è caratterizzata dalla ripetitività di comportamenti di prepotenza protratti nel tempo; </a:t>
            </a:r>
          </a:p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asimmetria di potere</a:t>
            </a:r>
            <a:r>
              <a:rPr lang="it-IT" dirty="0"/>
              <a:t>: si tratta di una relazione fondata sul disequilibrio e sulla disuguaglianza di forza tra il bullo che agisce, che spesso è più forte o sostenuto da un gruppo di compagni, e la vittima che non è in grado di difendersi;</a:t>
            </a:r>
          </a:p>
          <a:p>
            <a:pPr marL="0" indent="0" algn="just">
              <a:buNone/>
            </a:pPr>
            <a:r>
              <a:rPr lang="it-IT" dirty="0"/>
              <a:t>■ </a:t>
            </a:r>
            <a:r>
              <a:rPr lang="it-IT" b="1" dirty="0"/>
              <a:t>natura sociale del fenomeno</a:t>
            </a:r>
            <a:r>
              <a:rPr lang="it-IT" dirty="0"/>
              <a:t>: come testimoniato da molti studi, l’episodio avviene frequentemente alla presenza di altri compagni, spettatori o complici, che possono assumere un ruolo di rinforzo del comportamento del bullo o semplicemente sostenere e legittimare il suo operato.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02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3552" y="62068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it-IT" dirty="0">
                <a:solidFill>
                  <a:prstClr val="black"/>
                </a:solidFill>
                <a:latin typeface="Arial"/>
              </a:rPr>
            </a:br>
            <a:endParaRPr lang="it-IT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6921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Diverse forme di bullismo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981200" y="1124745"/>
            <a:ext cx="8147248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1. </a:t>
            </a:r>
            <a:r>
              <a:rPr lang="it-IT" sz="2000" dirty="0">
                <a:solidFill>
                  <a:srgbClr val="FF0000"/>
                </a:solidFill>
              </a:rPr>
              <a:t>fisico</a:t>
            </a:r>
            <a:r>
              <a:rPr lang="it-IT" sz="2000" dirty="0"/>
              <a:t> (botte, spinte, prepotenze fisiche)</a:t>
            </a:r>
          </a:p>
          <a:p>
            <a:pPr marL="0" indent="0" algn="just">
              <a:buNone/>
            </a:pPr>
            <a:br>
              <a:rPr lang="it-IT" sz="2000" dirty="0"/>
            </a:br>
            <a:r>
              <a:rPr lang="it-IT" sz="2000" dirty="0"/>
              <a:t>2. </a:t>
            </a:r>
            <a:r>
              <a:rPr lang="it-IT" sz="2000" dirty="0">
                <a:solidFill>
                  <a:srgbClr val="FF0000"/>
                </a:solidFill>
              </a:rPr>
              <a:t>verbale</a:t>
            </a:r>
            <a:r>
              <a:rPr lang="it-IT" sz="2000" dirty="0"/>
              <a:t> (ingiurie, ricatti, intimidazioni, vessazioni, insulti, chiamare con nomi offensivi) </a:t>
            </a:r>
          </a:p>
          <a:p>
            <a:pPr marL="0" indent="0" algn="just">
              <a:buNone/>
            </a:pPr>
            <a:br>
              <a:rPr lang="it-IT" sz="2000" dirty="0"/>
            </a:br>
            <a:r>
              <a:rPr lang="it-IT" sz="2000" dirty="0"/>
              <a:t>3. </a:t>
            </a:r>
            <a:r>
              <a:rPr lang="it-IT" sz="2000" dirty="0">
                <a:solidFill>
                  <a:srgbClr val="FF0000"/>
                </a:solidFill>
              </a:rPr>
              <a:t>indiretto</a:t>
            </a:r>
            <a:r>
              <a:rPr lang="it-IT" sz="2000" dirty="0"/>
              <a:t> (manipolazione sociale che consiste nell’usare gli altri come mezzi piuttosto che attaccare la vittima in prima persona, ad esempio i pettegolezzi fastidiosi e offensivi, l'esclusione sistematica di una persona dalla vita di gruppo, eccetera). </a:t>
            </a:r>
          </a:p>
          <a:p>
            <a:pPr marL="0" indent="0" algn="just">
              <a:buNone/>
            </a:pPr>
            <a:br>
              <a:rPr lang="it-IT" sz="2000" dirty="0"/>
            </a:br>
            <a:r>
              <a:rPr lang="it-IT" sz="2000" dirty="0"/>
              <a:t>Le aggressioni fisiche e verbali possono essere considerate forme di bullismo diretto, dal momento che implicano una relazione faccia a faccia tra il bullo e la vittima. 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8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640960" cy="850106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Gli attori di un atto di bullismo (carattere sociale del fenomeno)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5988" y="1691091"/>
            <a:ext cx="8568952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• il </a:t>
            </a:r>
            <a:r>
              <a:rPr lang="it-IT" dirty="0">
                <a:solidFill>
                  <a:srgbClr val="FF0000"/>
                </a:solidFill>
              </a:rPr>
              <a:t>bullo dominante</a:t>
            </a:r>
            <a:r>
              <a:rPr lang="it-IT" dirty="0"/>
              <a:t>, che prende l’iniziativa; </a:t>
            </a:r>
          </a:p>
          <a:p>
            <a:pPr marL="0" indent="0" algn="just">
              <a:buNone/>
            </a:pPr>
            <a:r>
              <a:rPr lang="it-IT" dirty="0"/>
              <a:t>• gli </a:t>
            </a:r>
            <a:r>
              <a:rPr lang="it-IT" dirty="0">
                <a:solidFill>
                  <a:srgbClr val="FF0000"/>
                </a:solidFill>
              </a:rPr>
              <a:t>aiutanti del bullo</a:t>
            </a:r>
            <a:r>
              <a:rPr lang="it-IT" dirty="0"/>
              <a:t>, che partecipano all’azione aggressiva con un ruolo secondario; </a:t>
            </a:r>
          </a:p>
          <a:p>
            <a:pPr marL="0" indent="0" algn="just">
              <a:buNone/>
            </a:pPr>
            <a:r>
              <a:rPr lang="it-IT" dirty="0"/>
              <a:t>• i </a:t>
            </a:r>
            <a:r>
              <a:rPr lang="it-IT" dirty="0">
                <a:solidFill>
                  <a:srgbClr val="FF0000"/>
                </a:solidFill>
              </a:rPr>
              <a:t>sostenitori del bullo</a:t>
            </a:r>
            <a:r>
              <a:rPr lang="it-IT" dirty="0"/>
              <a:t>, che rinforzano l’azione aggressiva, ridendo, incitando o semplicemente stando a guardare; </a:t>
            </a:r>
          </a:p>
          <a:p>
            <a:pPr marL="0" indent="0" algn="just">
              <a:buNone/>
            </a:pPr>
            <a:r>
              <a:rPr lang="it-IT" dirty="0"/>
              <a:t>• la </a:t>
            </a:r>
            <a:r>
              <a:rPr lang="it-IT" dirty="0">
                <a:solidFill>
                  <a:srgbClr val="FF0000"/>
                </a:solidFill>
              </a:rPr>
              <a:t>vittima</a:t>
            </a:r>
            <a:r>
              <a:rPr lang="it-IT" dirty="0"/>
              <a:t>, che subisce l’aggressione; </a:t>
            </a:r>
          </a:p>
          <a:p>
            <a:pPr marL="0" indent="0" algn="just">
              <a:buNone/>
            </a:pPr>
            <a:r>
              <a:rPr lang="it-IT" dirty="0"/>
              <a:t>•il </a:t>
            </a:r>
            <a:r>
              <a:rPr lang="it-IT" dirty="0">
                <a:solidFill>
                  <a:srgbClr val="FF0000"/>
                </a:solidFill>
              </a:rPr>
              <a:t>difensore della vittima</a:t>
            </a:r>
            <a:r>
              <a:rPr lang="it-IT" dirty="0"/>
              <a:t>, che ne prende le difese, consolandola o cercando di interrompere le prepotenze; </a:t>
            </a:r>
          </a:p>
          <a:p>
            <a:pPr marL="0" indent="0" algn="just">
              <a:buNone/>
            </a:pPr>
            <a:r>
              <a:rPr lang="it-IT" dirty="0"/>
              <a:t>• la </a:t>
            </a:r>
            <a:r>
              <a:rPr lang="it-IT" dirty="0">
                <a:solidFill>
                  <a:srgbClr val="FF0000"/>
                </a:solidFill>
              </a:rPr>
              <a:t>maggioranza silenziosa</a:t>
            </a:r>
            <a:r>
              <a:rPr lang="it-IT" dirty="0"/>
              <a:t>, coloro che non fanno niente e cercano di rimanere fuori dalle situazioni.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5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546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Chiaro</vt:lpstr>
      <vt:lpstr>Cyberbullismo. Alcune definizioni del fenomeno Docente: G. B. Rimentano</vt:lpstr>
      <vt:lpstr>Alcune definizioni di bullismo (riflettiamo) </vt:lpstr>
      <vt:lpstr>Le caratteristiche distintive del fenomeno </vt:lpstr>
      <vt:lpstr>Le caratteristiche distintive del fenomeno </vt:lpstr>
      <vt:lpstr>Le caratteristiche distintive del fenomeno </vt:lpstr>
      <vt:lpstr>Le caratteristiche distintive del fenomeno </vt:lpstr>
      <vt:lpstr>Le caratteristiche distintive del fenomeno </vt:lpstr>
      <vt:lpstr>Diverse forme di bullismo</vt:lpstr>
      <vt:lpstr>Gli attori di un atto di bullismo (carattere sociale del fenomeno)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Cyberbullismo. Alcune definizioni del fenomeno Docente: G. B. Rimentano</dc:title>
  <dc:creator>giovanni rimentano</dc:creator>
  <cp:lastModifiedBy>giovanni rimentano</cp:lastModifiedBy>
  <cp:revision>1</cp:revision>
  <dcterms:created xsi:type="dcterms:W3CDTF">2019-02-10T21:27:55Z</dcterms:created>
  <dcterms:modified xsi:type="dcterms:W3CDTF">2019-02-10T21:31:56Z</dcterms:modified>
</cp:coreProperties>
</file>