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76" r:id="rId3"/>
    <p:sldId id="350" r:id="rId4"/>
    <p:sldId id="349" r:id="rId5"/>
    <p:sldId id="275" r:id="rId6"/>
    <p:sldId id="333" r:id="rId7"/>
    <p:sldId id="294" r:id="rId8"/>
    <p:sldId id="319" r:id="rId9"/>
    <p:sldId id="318" r:id="rId10"/>
    <p:sldId id="323" r:id="rId11"/>
    <p:sldId id="325" r:id="rId12"/>
    <p:sldId id="358" r:id="rId13"/>
    <p:sldId id="372" r:id="rId14"/>
    <p:sldId id="373" r:id="rId15"/>
    <p:sldId id="354" r:id="rId16"/>
    <p:sldId id="355" r:id="rId17"/>
    <p:sldId id="360" r:id="rId18"/>
    <p:sldId id="364" r:id="rId19"/>
    <p:sldId id="277" r:id="rId20"/>
    <p:sldId id="374" r:id="rId21"/>
    <p:sldId id="278" r:id="rId22"/>
    <p:sldId id="335" r:id="rId23"/>
    <p:sldId id="322" r:id="rId24"/>
    <p:sldId id="336" r:id="rId25"/>
    <p:sldId id="376" r:id="rId26"/>
    <p:sldId id="267" r:id="rId27"/>
    <p:sldId id="324" r:id="rId28"/>
    <p:sldId id="317" r:id="rId29"/>
    <p:sldId id="316" r:id="rId30"/>
    <p:sldId id="280" r:id="rId31"/>
    <p:sldId id="378" r:id="rId32"/>
    <p:sldId id="347" r:id="rId33"/>
    <p:sldId id="344" r:id="rId34"/>
    <p:sldId id="345" r:id="rId35"/>
    <p:sldId id="346" r:id="rId36"/>
    <p:sldId id="341" r:id="rId37"/>
    <p:sldId id="343" r:id="rId38"/>
    <p:sldId id="292" r:id="rId39"/>
    <p:sldId id="332" r:id="rId40"/>
    <p:sldId id="329" r:id="rId41"/>
    <p:sldId id="368" r:id="rId42"/>
    <p:sldId id="371" r:id="rId43"/>
    <p:sldId id="367" r:id="rId44"/>
    <p:sldId id="369" r:id="rId45"/>
    <p:sldId id="269" r:id="rId46"/>
    <p:sldId id="303" r:id="rId47"/>
    <p:sldId id="312" r:id="rId48"/>
    <p:sldId id="313" r:id="rId49"/>
    <p:sldId id="314" r:id="rId50"/>
    <p:sldId id="301" r:id="rId51"/>
    <p:sldId id="375" r:id="rId52"/>
    <p:sldId id="305" r:id="rId53"/>
    <p:sldId id="337" r:id="rId54"/>
    <p:sldId id="334" r:id="rId55"/>
    <p:sldId id="263" r:id="rId56"/>
    <p:sldId id="338" r:id="rId57"/>
    <p:sldId id="339" r:id="rId5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0431-880D-46C2-A705-3973E68A505F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90283-09E0-45F1-8D69-CB58951334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006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fld id="{978C7AAF-D156-494F-869A-23DA7BDC7B16}" type="slidenum">
              <a:rPr lang="en-GB" altLang="it-IT">
                <a:solidFill>
                  <a:srgbClr val="000000"/>
                </a:solidFill>
                <a:latin typeface="Times New Roman" charset="0"/>
              </a:rPr>
              <a:pPr>
                <a:buClrTx/>
                <a:buFontTx/>
                <a:buNone/>
              </a:pPr>
              <a:t>7</a:t>
            </a:fld>
            <a:endParaRPr lang="en-GB" altLang="it-IT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altLang="it-IT"/>
          </a:p>
        </p:txBody>
      </p:sp>
      <p:sp>
        <p:nvSpPr>
          <p:cNvPr id="1638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b="1">
                <a:latin typeface="Times New Roman" charset="0"/>
                <a:ea typeface="Lucida Sans Unicode" charset="0"/>
                <a:cs typeface="Lucida Sans Unicode" charset="0"/>
              </a:rPr>
              <a:t>INFORMARE </a:t>
            </a: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 fornire dati e conoscenze a senso unico non presuppone una risposta da parte del destinatario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b="1">
                <a:latin typeface="Times New Roman" charset="0"/>
                <a:ea typeface="Lucida Sans Unicode" charset="0"/>
                <a:cs typeface="Lucida Sans Unicode" charset="0"/>
              </a:rPr>
              <a:t>COMUNICARE </a:t>
            </a: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 condividere,mettere in comune Concetto di feedback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La comunicazione è un processo circolare e non unidirezionale: nell’educazione, poi, diventa ancora più complesso in quanto condizionato da tutta una serie di elementi ( verbali, non verbali, di contesto…) che vedremo meglio in seguito.</a:t>
            </a:r>
          </a:p>
        </p:txBody>
      </p:sp>
    </p:spTree>
    <p:extLst>
      <p:ext uri="{BB962C8B-B14F-4D97-AF65-F5344CB8AC3E}">
        <p14:creationId xmlns:p14="http://schemas.microsoft.com/office/powerpoint/2010/main" val="420597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fld id="{978C7AAF-D156-494F-869A-23DA7BDC7B16}" type="slidenum">
              <a:rPr lang="en-GB" altLang="it-IT">
                <a:solidFill>
                  <a:srgbClr val="000000"/>
                </a:solidFill>
                <a:latin typeface="Times New Roman" charset="0"/>
              </a:rPr>
              <a:pPr>
                <a:buClrTx/>
                <a:buFontTx/>
                <a:buNone/>
              </a:pPr>
              <a:t>8</a:t>
            </a:fld>
            <a:endParaRPr lang="en-GB" altLang="it-IT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altLang="it-IT"/>
          </a:p>
        </p:txBody>
      </p:sp>
      <p:sp>
        <p:nvSpPr>
          <p:cNvPr id="1638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b="1">
                <a:latin typeface="Times New Roman" charset="0"/>
                <a:ea typeface="Lucida Sans Unicode" charset="0"/>
                <a:cs typeface="Lucida Sans Unicode" charset="0"/>
              </a:rPr>
              <a:t>INFORMARE </a:t>
            </a: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 fornire dati e conoscenze a senso unico non presuppone una risposta da parte del destinatario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b="1">
                <a:latin typeface="Times New Roman" charset="0"/>
                <a:ea typeface="Lucida Sans Unicode" charset="0"/>
                <a:cs typeface="Lucida Sans Unicode" charset="0"/>
              </a:rPr>
              <a:t>COMUNICARE </a:t>
            </a: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 condividere,mettere in comune Concetto di feedback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La comunicazione è un processo circolare e non unidirezionale: nell’educazione, poi, diventa ancora più complesso in quanto condizionato da tutta una serie di elementi ( verbali, non verbali, di contesto…) che vedremo meglio in seguito.</a:t>
            </a:r>
          </a:p>
        </p:txBody>
      </p:sp>
    </p:spTree>
    <p:extLst>
      <p:ext uri="{BB962C8B-B14F-4D97-AF65-F5344CB8AC3E}">
        <p14:creationId xmlns:p14="http://schemas.microsoft.com/office/powerpoint/2010/main" val="2961333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fld id="{978C7AAF-D156-494F-869A-23DA7BDC7B16}" type="slidenum">
              <a:rPr lang="en-GB" altLang="it-IT">
                <a:solidFill>
                  <a:srgbClr val="000000"/>
                </a:solidFill>
                <a:latin typeface="Times New Roman" charset="0"/>
              </a:rPr>
              <a:pPr>
                <a:buClrTx/>
                <a:buFontTx/>
                <a:buNone/>
              </a:pPr>
              <a:t>9</a:t>
            </a:fld>
            <a:endParaRPr lang="en-GB" altLang="it-IT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altLang="it-IT"/>
          </a:p>
        </p:txBody>
      </p:sp>
      <p:sp>
        <p:nvSpPr>
          <p:cNvPr id="1638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b="1">
                <a:latin typeface="Times New Roman" charset="0"/>
                <a:ea typeface="Lucida Sans Unicode" charset="0"/>
                <a:cs typeface="Lucida Sans Unicode" charset="0"/>
              </a:rPr>
              <a:t>INFORMARE </a:t>
            </a: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 fornire dati e conoscenze a senso unico non presuppone una risposta da parte del destinatario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b="1">
                <a:latin typeface="Times New Roman" charset="0"/>
                <a:ea typeface="Lucida Sans Unicode" charset="0"/>
                <a:cs typeface="Lucida Sans Unicode" charset="0"/>
              </a:rPr>
              <a:t>COMUNICARE </a:t>
            </a: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 condividere,mettere in comune Concetto di feedback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La comunicazione è un processo circolare e non unidirezionale: nell’educazione, poi, diventa ancora più complesso in quanto condizionato da tutta una serie di elementi ( verbali, non verbali, di contesto…) che vedremo meglio in seguito.</a:t>
            </a:r>
          </a:p>
        </p:txBody>
      </p:sp>
    </p:spTree>
    <p:extLst>
      <p:ext uri="{BB962C8B-B14F-4D97-AF65-F5344CB8AC3E}">
        <p14:creationId xmlns:p14="http://schemas.microsoft.com/office/powerpoint/2010/main" val="215599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1. Anche un silenzio comunica, gesti,</a:t>
            </a:r>
            <a:r>
              <a:rPr lang="it-IT" baseline="0" dirty="0"/>
              <a:t> toni</a:t>
            </a:r>
            <a:r>
              <a:rPr lang="it-IT" dirty="0"/>
              <a:t>;</a:t>
            </a:r>
            <a:r>
              <a:rPr lang="it-IT" baseline="0" dirty="0"/>
              <a:t> 2. una comunicazione definisce anche una relazione interpersonale; 3. focus </a:t>
            </a:r>
            <a:r>
              <a:rPr lang="it-IT" baseline="0" dirty="0" err="1"/>
              <a:t>attentivo</a:t>
            </a:r>
            <a:r>
              <a:rPr lang="it-IT" baseline="0" dirty="0"/>
              <a:t> (dove batte l’accento, il </a:t>
            </a:r>
            <a:r>
              <a:rPr lang="it-IT" baseline="0" dirty="0" err="1"/>
              <a:t>pdv</a:t>
            </a:r>
            <a:r>
              <a:rPr lang="it-IT" baseline="0" dirty="0"/>
              <a:t>); 4. verbale-contenutistico e </a:t>
            </a:r>
            <a:r>
              <a:rPr lang="it-IT" baseline="0" dirty="0" err="1"/>
              <a:t>paraverbale</a:t>
            </a:r>
            <a:r>
              <a:rPr lang="it-IT" baseline="0" dirty="0"/>
              <a:t> e non verbale; 5. peer-to-peer/up-down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B307-B1F4-4BEF-A4A3-4D77F207118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849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modello in entrata e…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B307-B1F4-4BEF-A4A3-4D77F207118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807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DB307-B1F4-4BEF-A4A3-4D77F2071182}" type="slidenum">
              <a:rPr lang="it-IT" smtClean="0">
                <a:solidFill>
                  <a:prstClr val="black"/>
                </a:solidFill>
              </a:rPr>
              <a:pPr/>
              <a:t>53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70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>
              <a:buClrTx/>
              <a:buFontTx/>
              <a:buNone/>
            </a:pPr>
            <a:fld id="{978C7AAF-D156-494F-869A-23DA7BDC7B16}" type="slidenum">
              <a:rPr lang="en-GB" altLang="it-IT">
                <a:solidFill>
                  <a:srgbClr val="000000"/>
                </a:solidFill>
                <a:latin typeface="Times New Roman" charset="0"/>
              </a:rPr>
              <a:pPr>
                <a:buClrTx/>
                <a:buFontTx/>
                <a:buNone/>
              </a:pPr>
              <a:t>54</a:t>
            </a:fld>
            <a:endParaRPr lang="en-GB" altLang="it-IT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altLang="it-IT"/>
          </a:p>
        </p:txBody>
      </p:sp>
      <p:sp>
        <p:nvSpPr>
          <p:cNvPr id="16388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b="1">
                <a:latin typeface="Times New Roman" charset="0"/>
                <a:ea typeface="Lucida Sans Unicode" charset="0"/>
                <a:cs typeface="Lucida Sans Unicode" charset="0"/>
              </a:rPr>
              <a:t>INFORMARE </a:t>
            </a: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 fornire dati e conoscenze a senso unico non presuppone una risposta da parte del destinatario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b="1">
                <a:latin typeface="Times New Roman" charset="0"/>
                <a:ea typeface="Lucida Sans Unicode" charset="0"/>
                <a:cs typeface="Lucida Sans Unicode" charset="0"/>
              </a:rPr>
              <a:t>COMUNICARE </a:t>
            </a: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 condividere,mettere in comune Concetto di feedback </a:t>
            </a:r>
          </a:p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>
                <a:latin typeface="Times New Roman" charset="0"/>
                <a:ea typeface="Lucida Sans Unicode" charset="0"/>
                <a:cs typeface="Lucida Sans Unicode" charset="0"/>
              </a:rPr>
              <a:t>La comunicazione è un processo circolare e non unidirezionale: nell’educazione, poi, diventa ancora più complesso in quanto condizionato da tutta una serie di elementi ( verbali, non verbali, di contesto…) che vedremo meglio in seguito.</a:t>
            </a:r>
          </a:p>
        </p:txBody>
      </p:sp>
    </p:spTree>
    <p:extLst>
      <p:ext uri="{BB962C8B-B14F-4D97-AF65-F5344CB8AC3E}">
        <p14:creationId xmlns:p14="http://schemas.microsoft.com/office/powerpoint/2010/main" val="57579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B71F17-F3A2-4D13-84E6-5EBE87D48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F6FEF5-1FD3-4157-8AAA-6CC45F245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423C5A-4442-4F3B-9C93-9BBDEEC2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6E9096-3641-4A3A-8EDD-5F03FEDB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15EE52-B751-4C82-BF17-2C247DF8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80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7D5AB-9F4B-45E2-A27A-51C77621B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6865581-AF8E-4E86-B8DC-D6A418608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ED5397-F320-47F0-A0B1-A5DC28E07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B5B36D-80DC-4D76-88CF-50A5B58AE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4AA460-2914-4FCB-964E-403C3966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222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3C5C68D-864C-41E7-B6A6-07DDA74276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52794E-4DE9-4FC8-AC35-1AFA95D7E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BC4E0A-4CA9-4743-9244-3F539AD8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2DD7F5-ADFA-4440-BC9A-D6EA1911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48E54A-2BCB-4EE1-9231-F937C5E8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8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6A4BBA-B684-44A0-A00D-D23BE171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FE6F35-9523-411A-924D-4176E2BAC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1EDD2C-AEA9-45E5-87CD-0D53EECDB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8628F9-4443-467C-A5A4-89F97F64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7CE29E-1106-4574-BA03-4A92C2E5A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519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3ABC10-1041-4D1F-8587-0D4AEF4F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B3B303-288F-4C34-ACB8-611C3FE2D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07A8D0-002F-4AF1-A2F1-FCEA0FC4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7CD733-D772-4C8F-88A2-3D789B1A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6B628A-6E15-49CA-B7D5-F45F0CE0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42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0CDB12-6BDE-4352-8102-D5B8124BD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21A09A-FD7E-41C7-B00D-A8AEA4153F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BFF8AD-3ADD-41D9-97A9-24F07AC46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B135B93-E59C-433C-8D56-BC0E3058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A675B8-2EF0-4DCE-B326-62513BAF5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7EFA04-8386-40C1-8896-B90EBCA5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61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164C46-0012-435D-B63A-6B5D19F0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C85C98-2593-448D-BD5B-DE4389478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582144-F2B6-43B2-9A26-1B73351DD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D477A3-0972-4791-A76F-5779BA47B8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2B8DCBE-8B69-4D90-9616-77F5DBF4DF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7229AB5-BEF0-4785-A821-72F6B5EBA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C18881-A556-4127-9C8D-AEAAA925F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C6D0041-F76A-48FE-8992-268C53B6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39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4303B4-C641-48D5-8B42-4F5600E56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1918787-ED5C-4576-92A7-5EE602E19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214A37-AEA2-44A3-A15A-65A968B73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10206B0-C110-40C9-B589-06AEDEA6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151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F63EBF-5E82-499C-82B7-5A35B9CDD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842EEB-7DCB-4232-B8F7-C3F14757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55A340-27FE-4C9E-B773-13EC68F8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23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072D5-43F1-45EB-828E-4F833AA96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431F0B-1344-4339-9A3F-D1F14B3F0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644C92-5A0E-4EF3-A6ED-1B81588E6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92A81F-CAD5-4831-B7E1-D87DB4BB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927410-A439-4912-B239-78B3CDD7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181569-9C05-41F5-BEAE-4DDAC5AB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8918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5CBB5E-5664-4CC8-ABBE-1AA417CA9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02E523C-F355-4F82-A93D-B079C0435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CE68E2A-F7C7-4428-B5B4-ABDB08A2F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D2DDF8-B93A-4898-A64F-9307B04F2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293A0D-6304-4E7F-9925-CE01BFA5D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8EDFC9-D884-453B-90FB-D888D3A3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45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D3A0A9-7395-42AE-9E0B-57908CD8A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9EE104A-F8FC-4443-A236-221E5BE7E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05CDA-07F1-4728-84C2-B3EAFB070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0464-5435-45E1-9D58-FB16CF1095F8}" type="datetimeFigureOut">
              <a:rPr lang="it-IT" smtClean="0"/>
              <a:t>14/02/2019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D2453F-058E-4626-A9A5-05ED0027A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DE7A0D-41AB-422C-81AC-687C1BA77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5700E-1330-4E02-9249-0C27CA51D3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48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5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4BEECA-BF85-492C-B694-1A8887977C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Alcuni presupposti della </a:t>
            </a:r>
            <a:r>
              <a:rPr lang="it-IT" dirty="0" err="1">
                <a:solidFill>
                  <a:srgbClr val="FF0000"/>
                </a:solidFill>
              </a:rPr>
              <a:t>comunic</a:t>
            </a:r>
            <a:r>
              <a:rPr lang="it-IT" dirty="0">
                <a:solidFill>
                  <a:srgbClr val="FF0000"/>
                </a:solidFill>
              </a:rPr>
              <a:t>-azione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393B31B-88D7-4429-9062-54092FEAFC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Docente: Giovanni Battista Rimentano </a:t>
            </a:r>
          </a:p>
        </p:txBody>
      </p:sp>
    </p:spTree>
    <p:extLst>
      <p:ext uri="{BB962C8B-B14F-4D97-AF65-F5344CB8AC3E}">
        <p14:creationId xmlns:p14="http://schemas.microsoft.com/office/powerpoint/2010/main" val="353729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157428-D33A-4D35-A2D9-68635006A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0498"/>
            <a:ext cx="10515600" cy="690113"/>
          </a:xfrm>
        </p:spPr>
        <p:txBody>
          <a:bodyPr>
            <a:normAutofit fontScale="90000"/>
          </a:bodyPr>
          <a:lstStyle/>
          <a:p>
            <a:pPr algn="ctr"/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COMUNICAZIONE</a:t>
            </a:r>
            <a:b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Relazione 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 </a:t>
            </a:r>
            <a: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Comunicazione </a:t>
            </a:r>
            <a:br>
              <a:rPr lang="it-IT" altLang="it-IT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05BD6A-3FAD-4F00-8907-58002F3A6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3" y="1825625"/>
            <a:ext cx="11528611" cy="4351338"/>
          </a:xfrm>
        </p:spPr>
        <p:txBody>
          <a:bodyPr>
            <a:normAutofit lnSpcReduction="10000"/>
          </a:bodyPr>
          <a:lstStyle/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sym typeface="Wingdings" panose="05000000000000000000" pitchFamily="2" charset="2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Se </a:t>
            </a:r>
            <a:r>
              <a:rPr lang="it-IT" alt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«</a:t>
            </a:r>
            <a:r>
              <a:rPr lang="it-IT" altLang="it-I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comunico con</a:t>
            </a:r>
            <a:r>
              <a:rPr lang="it-IT" alt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»</a:t>
            </a:r>
            <a:r>
              <a:rPr lang="it-IT" altLang="it-I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entro in              </a:t>
            </a:r>
            <a:r>
              <a:rPr lang="it-IT" alt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«</a:t>
            </a:r>
            <a:r>
              <a:rPr lang="it-IT" altLang="it-I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relazione con</a:t>
            </a:r>
            <a:r>
              <a:rPr lang="it-IT" altLang="it-IT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»</a:t>
            </a:r>
            <a:r>
              <a:rPr lang="it-IT" altLang="it-I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kumimoji="0" lang="it-IT" alt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it-IT" altLang="it-IT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(Se non sono in </a:t>
            </a:r>
            <a:r>
              <a:rPr lang="it-IT" altLang="it-IT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«</a:t>
            </a:r>
            <a:r>
              <a:rPr lang="it-IT" altLang="it-IT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relazione con</a:t>
            </a:r>
            <a:r>
              <a:rPr lang="it-IT" altLang="it-IT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»</a:t>
            </a:r>
            <a:r>
              <a:rPr lang="it-IT" altLang="it-IT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non posso </a:t>
            </a:r>
            <a:r>
              <a:rPr lang="it-IT" altLang="it-IT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«</a:t>
            </a:r>
            <a:r>
              <a:rPr lang="it-IT" altLang="it-IT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comunicare con</a:t>
            </a:r>
            <a:r>
              <a:rPr lang="it-IT" altLang="it-IT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»)</a:t>
            </a:r>
            <a:endParaRPr kumimoji="0" lang="it-IT" altLang="it-IT" sz="105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it-IT" alt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alt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Comunicare              Informare</a:t>
            </a:r>
          </a:p>
          <a:p>
            <a:pPr marL="0" indent="0" algn="ctr">
              <a:buNone/>
            </a:pPr>
            <a:endParaRPr lang="it-IT" alt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 err="1"/>
              <a:t>Comunic</a:t>
            </a:r>
            <a:r>
              <a:rPr lang="it-IT" dirty="0"/>
              <a:t>-azione (essere in relazione, com-unione, comunità, comune-azione). Passa non solo informazione (contenuto), ma si genera anche relazione</a:t>
            </a:r>
          </a:p>
          <a:p>
            <a:pPr marL="0" indent="0" algn="ctr">
              <a:buNone/>
            </a:pPr>
            <a:endParaRPr kumimoji="0" lang="it-IT" altLang="it-IT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it-IT" dirty="0"/>
          </a:p>
        </p:txBody>
      </p:sp>
      <p:sp>
        <p:nvSpPr>
          <p:cNvPr id="11" name="Diverso da 10">
            <a:extLst>
              <a:ext uri="{FF2B5EF4-FFF2-40B4-BE49-F238E27FC236}">
                <a16:creationId xmlns:a16="http://schemas.microsoft.com/office/drawing/2014/main" id="{E1F6C5EC-9653-46E4-9D54-D9A54D26E518}"/>
              </a:ext>
            </a:extLst>
          </p:cNvPr>
          <p:cNvSpPr/>
          <p:nvPr/>
        </p:nvSpPr>
        <p:spPr>
          <a:xfrm>
            <a:off x="3905885" y="9199245"/>
            <a:ext cx="234950" cy="99695"/>
          </a:xfrm>
          <a:prstGeom prst="mathNotEqua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13" name="Diverso da 12">
            <a:extLst>
              <a:ext uri="{FF2B5EF4-FFF2-40B4-BE49-F238E27FC236}">
                <a16:creationId xmlns:a16="http://schemas.microsoft.com/office/drawing/2014/main" id="{07863F5E-3A34-4D58-9227-65D8A13062A0}"/>
              </a:ext>
            </a:extLst>
          </p:cNvPr>
          <p:cNvSpPr/>
          <p:nvPr/>
        </p:nvSpPr>
        <p:spPr>
          <a:xfrm>
            <a:off x="6096000" y="4199882"/>
            <a:ext cx="387769" cy="235315"/>
          </a:xfrm>
          <a:prstGeom prst="mathNotEqua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14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93694" y="1353671"/>
            <a:ext cx="10533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rgbClr val="FF0000"/>
                </a:solidFill>
              </a:rPr>
              <a:t>2.</a:t>
            </a:r>
          </a:p>
          <a:p>
            <a:pPr algn="ctr"/>
            <a:r>
              <a:rPr lang="it-IT" sz="5400" dirty="0">
                <a:solidFill>
                  <a:srgbClr val="FF0000"/>
                </a:solidFill>
              </a:rPr>
              <a:t>Non si può non comunicare</a:t>
            </a:r>
          </a:p>
        </p:txBody>
      </p:sp>
    </p:spTree>
    <p:extLst>
      <p:ext uri="{BB962C8B-B14F-4D97-AF65-F5344CB8AC3E}">
        <p14:creationId xmlns:p14="http://schemas.microsoft.com/office/powerpoint/2010/main" val="27411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0DA966-EAD8-4D31-B8F3-47E7804D41C3}"/>
              </a:ext>
            </a:extLst>
          </p:cNvPr>
          <p:cNvSpPr/>
          <p:nvPr/>
        </p:nvSpPr>
        <p:spPr>
          <a:xfrm>
            <a:off x="285135" y="1498517"/>
            <a:ext cx="1179871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Come faccio a sapere se tra noi e l’altro 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</a:rPr>
              <a:t>vi è una comunicazione-relazione?</a:t>
            </a:r>
          </a:p>
          <a:p>
            <a:pPr algn="ctr"/>
            <a:endParaRPr lang="it-IT" sz="2800" dirty="0">
              <a:solidFill>
                <a:srgbClr val="FF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538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0DA966-EAD8-4D31-B8F3-47E7804D41C3}"/>
              </a:ext>
            </a:extLst>
          </p:cNvPr>
          <p:cNvSpPr/>
          <p:nvPr/>
        </p:nvSpPr>
        <p:spPr>
          <a:xfrm>
            <a:off x="285135" y="1498517"/>
            <a:ext cx="1179871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Come faccio a sapere se tra noi e l’altro 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</a:rPr>
              <a:t>vi è una comunicazione-relazione?</a:t>
            </a:r>
          </a:p>
          <a:p>
            <a:pPr algn="ctr"/>
            <a:endParaRPr lang="it-IT" sz="3200" b="1" dirty="0">
              <a:solidFill>
                <a:srgbClr val="FF0000"/>
              </a:solidFill>
            </a:endParaRPr>
          </a:p>
          <a:p>
            <a:pPr algn="ctr"/>
            <a:r>
              <a:rPr lang="it-IT" sz="3200" dirty="0"/>
              <a:t>Attenzione, noi non comunichiamo solo a livello verbale (un’informazione, un contenuto)</a:t>
            </a:r>
          </a:p>
          <a:p>
            <a:pPr algn="ctr"/>
            <a:endParaRPr lang="it-IT" sz="3200" b="1" dirty="0">
              <a:solidFill>
                <a:srgbClr val="FF0000"/>
              </a:solidFill>
            </a:endParaRPr>
          </a:p>
          <a:p>
            <a:pPr algn="ctr"/>
            <a:endParaRPr lang="it-IT" sz="2800" dirty="0">
              <a:solidFill>
                <a:srgbClr val="FF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744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0DA966-EAD8-4D31-B8F3-47E7804D41C3}"/>
              </a:ext>
            </a:extLst>
          </p:cNvPr>
          <p:cNvSpPr/>
          <p:nvPr/>
        </p:nvSpPr>
        <p:spPr>
          <a:xfrm>
            <a:off x="196645" y="820091"/>
            <a:ext cx="1179871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Come faccio a sapere se tra noi e un altro </a:t>
            </a:r>
          </a:p>
          <a:p>
            <a:pPr algn="ctr"/>
            <a:r>
              <a:rPr lang="it-IT" sz="3200" b="1" dirty="0">
                <a:solidFill>
                  <a:srgbClr val="FF0000"/>
                </a:solidFill>
              </a:rPr>
              <a:t>vi è una comunicazione-relazione?</a:t>
            </a:r>
          </a:p>
          <a:p>
            <a:pPr algn="ctr"/>
            <a:endParaRPr lang="it-IT" sz="3200" dirty="0"/>
          </a:p>
          <a:p>
            <a:pPr algn="ctr"/>
            <a:r>
              <a:rPr lang="it-IT" sz="3200" dirty="0"/>
              <a:t>La comunicazione avviene su più livelli (V, PV, NV)</a:t>
            </a:r>
          </a:p>
          <a:p>
            <a:pPr algn="ctr"/>
            <a:endParaRPr lang="it-IT" sz="3200" dirty="0"/>
          </a:p>
          <a:p>
            <a:pPr algn="ctr"/>
            <a:endParaRPr lang="it-IT" sz="3200" b="1" dirty="0">
              <a:solidFill>
                <a:srgbClr val="FF0000"/>
              </a:solidFill>
            </a:endParaRPr>
          </a:p>
          <a:p>
            <a:pPr algn="ctr"/>
            <a:endParaRPr lang="it-IT" sz="2800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635AE-8BB6-49B3-AA4C-F76674CB6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" b="4604"/>
          <a:stretch/>
        </p:blipFill>
        <p:spPr bwMode="auto">
          <a:xfrm>
            <a:off x="3411794" y="2982667"/>
            <a:ext cx="5103692" cy="380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65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Importanza della comunicazione non verbale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A9F046A-C154-4F3C-B940-54CDD1DD9F0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82" y="2217924"/>
            <a:ext cx="4814046" cy="343348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D8A190-7A51-4852-8BC2-7FBE664ED044}"/>
              </a:ext>
            </a:extLst>
          </p:cNvPr>
          <p:cNvSpPr txBox="1"/>
          <p:nvPr/>
        </p:nvSpPr>
        <p:spPr>
          <a:xfrm>
            <a:off x="6651414" y="5722378"/>
            <a:ext cx="19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Albert </a:t>
            </a:r>
            <a:r>
              <a:rPr lang="it-IT" dirty="0" err="1"/>
              <a:t>Mehrabian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354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37307"/>
            <a:ext cx="10515600" cy="67132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Non si può non comunicare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0FA48A-38B6-4A4B-929F-C4AFD3F64655}"/>
              </a:ext>
            </a:extLst>
          </p:cNvPr>
          <p:cNvSpPr txBox="1"/>
          <p:nvPr/>
        </p:nvSpPr>
        <p:spPr>
          <a:xfrm>
            <a:off x="1031014" y="831299"/>
            <a:ext cx="104273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0"/>
              </a:spcBef>
            </a:pPr>
            <a:r>
              <a:rPr lang="it-IT" sz="2800" dirty="0"/>
              <a:t>Comunichiamo anche se non diciamo nulla, tenuto conto della comunicazione su più livelli (V, PV, NV) e dell’importanza degli aspetti non verbali della comunicazione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DA664EA-E9DD-49CF-BB97-DD2284C8AC2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247" y="2288603"/>
            <a:ext cx="4814046" cy="343348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BAFCC6B9-1186-4485-A90B-5FDD9A5AF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0006" cy="4795068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just">
              <a:buNone/>
            </a:pPr>
            <a:endParaRPr lang="it-IT" sz="31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9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237307"/>
            <a:ext cx="10515600" cy="671323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Comunicazione consapevole ed efficace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0FA48A-38B6-4A4B-929F-C4AFD3F64655}"/>
              </a:ext>
            </a:extLst>
          </p:cNvPr>
          <p:cNvSpPr txBox="1"/>
          <p:nvPr/>
        </p:nvSpPr>
        <p:spPr>
          <a:xfrm>
            <a:off x="1119504" y="1027944"/>
            <a:ext cx="104273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dirty="0"/>
              <a:t>Per comunicare bene occorre essere consapevoli e saper fare un buono uso di V, PV, NV. Ciascuna di queste componenti ha infatti un impatto su di noi e sugli altri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DA664EA-E9DD-49CF-BB97-DD2284C8AC2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241" y="2506418"/>
            <a:ext cx="4814046" cy="343348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BAFCC6B9-1186-4485-A90B-5FDD9A5AF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0006" cy="4795068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just">
              <a:buNone/>
            </a:pPr>
            <a:endParaRPr lang="it-IT" sz="31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05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46083" y="117987"/>
            <a:ext cx="9149736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Facciamo un esempio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it-IT" sz="2800" dirty="0"/>
          </a:p>
          <a:p>
            <a:pPr algn="just"/>
            <a:r>
              <a:rPr lang="it-IT" sz="2800" b="1" dirty="0"/>
              <a:t>Due amici, Luca e Paolo stanno discutendo accanitamente tra loro. Tra i due c’è disaccordo su una questione, e continuano ad alternarsi in un continuo botta e risposta, senza pause. Ad un certo punto Luca chiede a Paolo: «Ma mi stai ascoltando o no?». Paolo tace per un dieci minuti. Immagina ora che la stessa cosa avvenga scambiando messaggi su </a:t>
            </a:r>
            <a:r>
              <a:rPr lang="it-IT" sz="2800" b="1" dirty="0" err="1"/>
              <a:t>What’up</a:t>
            </a:r>
            <a:r>
              <a:rPr lang="it-IT" sz="2800" b="1" dirty="0"/>
              <a:t> 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Quali diverse interpretazioni Luca potrebbe dare dell’accaduto nel primo caso? e nel secondo caso? Quale emozione prova Luca nei diversi casi come risultato di ogni diversa interpretazione dell’evento? (le stesse domande si potrebbero porre per Paolo)</a:t>
            </a:r>
          </a:p>
          <a:p>
            <a:pPr algn="just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8594E36-CEEB-4658-990F-E2A055706A77}"/>
              </a:ext>
            </a:extLst>
          </p:cNvPr>
          <p:cNvSpPr/>
          <p:nvPr/>
        </p:nvSpPr>
        <p:spPr>
          <a:xfrm>
            <a:off x="1273377" y="4404851"/>
            <a:ext cx="9895148" cy="23351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8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wareness te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757314" y="1489770"/>
            <a:ext cx="6168684" cy="462651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4BF4A1-2A15-4E18-AACE-C7DFAAAE6310}"/>
              </a:ext>
            </a:extLst>
          </p:cNvPr>
          <p:cNvSpPr txBox="1"/>
          <p:nvPr/>
        </p:nvSpPr>
        <p:spPr>
          <a:xfrm>
            <a:off x="2458065" y="727587"/>
            <a:ext cx="646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Un test sulla nostra acutezza sensoriale</a:t>
            </a:r>
          </a:p>
        </p:txBody>
      </p:sp>
    </p:spTree>
    <p:extLst>
      <p:ext uri="{BB962C8B-B14F-4D97-AF65-F5344CB8AC3E}">
        <p14:creationId xmlns:p14="http://schemas.microsoft.com/office/powerpoint/2010/main" val="40191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/>
              <a:t>Internet: tutti possono dialogare con tutti di tutto, in ogni momento in ogni luogo.</a:t>
            </a:r>
          </a:p>
          <a:p>
            <a:pPr marL="0" indent="0" algn="ctr">
              <a:buNone/>
            </a:pPr>
            <a:r>
              <a:rPr lang="it-IT" sz="3600" b="1" dirty="0" err="1">
                <a:solidFill>
                  <a:srgbClr val="FF0000"/>
                </a:solidFill>
              </a:rPr>
              <a:t>Interconnettività</a:t>
            </a:r>
            <a:r>
              <a:rPr lang="it-IT" sz="3600" b="1" dirty="0">
                <a:solidFill>
                  <a:srgbClr val="FF0000"/>
                </a:solidFill>
              </a:rPr>
              <a:t> totale </a:t>
            </a:r>
          </a:p>
          <a:p>
            <a:pPr marL="0" indent="0" algn="just">
              <a:buNone/>
            </a:pPr>
            <a:r>
              <a:rPr lang="it-IT" dirty="0"/>
              <a:t>Sarà vero? Cosa significa essere connessi?</a:t>
            </a:r>
          </a:p>
          <a:p>
            <a:pPr marL="0" indent="0" algn="just">
              <a:buNone/>
            </a:pPr>
            <a:r>
              <a:rPr lang="it-IT" dirty="0"/>
              <a:t>Tutti possono dialogare con tutti…ma poi per dirsi cosa?</a:t>
            </a:r>
          </a:p>
        </p:txBody>
      </p:sp>
      <p:pic>
        <p:nvPicPr>
          <p:cNvPr id="1028" name="Picture 4" descr="C:\Users\giovanni\AppData\Local\Microsoft\Windows\INetCache\IE\FVDQ6JST\punto-interrogativo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4581128"/>
            <a:ext cx="11557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66916" y="1600200"/>
            <a:ext cx="10658168" cy="1036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6F421CC-A779-4EEC-B2E7-2B480716411A}"/>
              </a:ext>
            </a:extLst>
          </p:cNvPr>
          <p:cNvSpPr txBox="1">
            <a:spLocks/>
          </p:cNvSpPr>
          <p:nvPr/>
        </p:nvSpPr>
        <p:spPr>
          <a:xfrm>
            <a:off x="838200" y="1370310"/>
            <a:ext cx="10515600" cy="942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dirty="0"/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49155E68-2178-4D9E-BBC2-646758C2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3697" cy="1325563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Il mito di Internet negli anni ’90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048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5">
            <a:extLst>
              <a:ext uri="{FF2B5EF4-FFF2-40B4-BE49-F238E27FC236}">
                <a16:creationId xmlns:a16="http://schemas.microsoft.com/office/drawing/2014/main" id="{B34B4B11-DAD5-4868-BE71-DC84252552A4}"/>
              </a:ext>
            </a:extLst>
          </p:cNvPr>
          <p:cNvSpPr txBox="1">
            <a:spLocks/>
          </p:cNvSpPr>
          <p:nvPr/>
        </p:nvSpPr>
        <p:spPr>
          <a:xfrm>
            <a:off x="0" y="310380"/>
            <a:ext cx="11833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>
                <a:solidFill>
                  <a:srgbClr val="FF0000"/>
                </a:solidFill>
              </a:rPr>
              <a:t>       Occorre coltivare l’acutezza sensoriale per cogliere anche gli aspetti non verbali della comunicazione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AC9808E-80FF-4E60-9448-A2BB899B4B42}"/>
              </a:ext>
            </a:extLst>
          </p:cNvPr>
          <p:cNvSpPr txBox="1"/>
          <p:nvPr/>
        </p:nvSpPr>
        <p:spPr>
          <a:xfrm>
            <a:off x="4262283" y="2852387"/>
            <a:ext cx="2779059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 </a:t>
            </a:r>
          </a:p>
          <a:p>
            <a:pPr algn="ctr"/>
            <a:r>
              <a:rPr lang="it-IT" sz="3600" b="1" dirty="0">
                <a:solidFill>
                  <a:srgbClr val="FF0000"/>
                </a:solidFill>
              </a:rPr>
              <a:t>(</a:t>
            </a:r>
            <a:r>
              <a:rPr lang="it-IT" sz="3600" b="1" u="sng" dirty="0">
                <a:solidFill>
                  <a:srgbClr val="FF0000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Esercizi</a:t>
            </a:r>
            <a:r>
              <a:rPr lang="it-IT" sz="3600" b="1" dirty="0">
                <a:solidFill>
                  <a:srgbClr val="FF0000"/>
                </a:solidFill>
              </a:rPr>
              <a:t>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2898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9AF304D-A9CD-4FBB-8E7D-5CD7DA5FD4B5}"/>
              </a:ext>
            </a:extLst>
          </p:cNvPr>
          <p:cNvSpPr/>
          <p:nvPr/>
        </p:nvSpPr>
        <p:spPr>
          <a:xfrm>
            <a:off x="672354" y="612475"/>
            <a:ext cx="10927976" cy="4735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sz="6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it-IT" sz="6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 comunicazione è un processo che consiste non solo nell’intenzione, ma nel </a:t>
            </a:r>
            <a:r>
              <a:rPr lang="it-IT" sz="6600" b="1" u="sng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risultato</a:t>
            </a:r>
            <a:endParaRPr lang="it-IT" sz="4800" u="sng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9AF304D-A9CD-4FBB-8E7D-5CD7DA5FD4B5}"/>
              </a:ext>
            </a:extLst>
          </p:cNvPr>
          <p:cNvSpPr/>
          <p:nvPr/>
        </p:nvSpPr>
        <p:spPr>
          <a:xfrm>
            <a:off x="513184" y="1637275"/>
            <a:ext cx="11392677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Osservo il suo comportamento verbale e non verbale in risposta al messaggio da me inviato (ricorda: la comunicazione avviene non solo a livello verbale, dobbiamo tener conto della risposta su più piani (V, PV, NV))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it-IT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it-IT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Necessità di allenarsi nell’acutezza sensoriale (capacità di attenzione presente e consapevole) e di apprendere in maniera consapevole i segnali del linguaggio non verbale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232756" y="130629"/>
            <a:ext cx="11673105" cy="1240971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/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</a:rPr>
              <a:t>Cosa posso fare per cogliere il risultato di una comunicazione-relazione?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Freccia a destra 3"/>
          <p:cNvSpPr/>
          <p:nvPr/>
        </p:nvSpPr>
        <p:spPr>
          <a:xfrm>
            <a:off x="839755" y="3741576"/>
            <a:ext cx="606490" cy="2146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5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9AF304D-A9CD-4FBB-8E7D-5CD7DA5FD4B5}"/>
              </a:ext>
            </a:extLst>
          </p:cNvPr>
          <p:cNvSpPr/>
          <p:nvPr/>
        </p:nvSpPr>
        <p:spPr>
          <a:xfrm>
            <a:off x="513184" y="1637275"/>
            <a:ext cx="11392677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Cerco di sapere cosa capisce l’altro quando parlo. Per esempio 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ponendo domande aggiuntive e ascoltando le risposte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it-IT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Importanza di apprendere a fare domande di qualità e di precisione, e di sviluppare capacità di ascolto (vedi Socrate) per estrapolare informazioni sul mondo interiore degli interlocutori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232756" y="130629"/>
            <a:ext cx="11673105" cy="1240971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/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</a:rPr>
              <a:t>Cosa posso fare per cogliere il risultato di una comunicazione-relazione?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8" name="Freccia a destra 7"/>
          <p:cNvSpPr/>
          <p:nvPr/>
        </p:nvSpPr>
        <p:spPr>
          <a:xfrm>
            <a:off x="933061" y="2939143"/>
            <a:ext cx="606490" cy="2146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51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9AF304D-A9CD-4FBB-8E7D-5CD7DA5FD4B5}"/>
              </a:ext>
            </a:extLst>
          </p:cNvPr>
          <p:cNvSpPr/>
          <p:nvPr/>
        </p:nvSpPr>
        <p:spPr>
          <a:xfrm>
            <a:off x="513184" y="1371600"/>
            <a:ext cx="11392677" cy="5146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Sviluppo la capacità di comunicare e sentire in maniera empatica ponendo attenzione a ciò che succede (in noi e nell’altro) sia a livello di stato fisico che di stato psichico, in termini di: </a:t>
            </a: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pensieri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sensazioni del corpo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emozioni</a:t>
            </a: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dialogo interiore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ricordi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immaginazioni</a:t>
            </a:r>
          </a:p>
          <a:p>
            <a:pPr lvl="1" algn="just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it-IT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232756" y="130629"/>
            <a:ext cx="11673105" cy="1240971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/>
            </a:r>
            <a:br>
              <a:rPr lang="it-IT" dirty="0"/>
            </a:br>
            <a:r>
              <a:rPr lang="it-IT" dirty="0">
                <a:solidFill>
                  <a:srgbClr val="FF0000"/>
                </a:solidFill>
              </a:rPr>
              <a:t>Cosa posso fare per cogliere il risultato di una comunicazione-relazione?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502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2BEC351-8D9A-419B-A07F-97C1A9E89D5F}"/>
              </a:ext>
            </a:extLst>
          </p:cNvPr>
          <p:cNvSpPr/>
          <p:nvPr/>
        </p:nvSpPr>
        <p:spPr>
          <a:xfrm>
            <a:off x="285135" y="1996194"/>
            <a:ext cx="11346425" cy="1830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07000"/>
              </a:lnSpc>
              <a:spcAft>
                <a:spcPts val="800"/>
              </a:spcAft>
              <a:tabLst>
                <a:tab pos="914400" algn="l"/>
              </a:tabLst>
            </a:pPr>
            <a:r>
              <a:rPr lang="it-IT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non mi interesso a tutti questi aspetti della questione, perdo la comunicazione e la relazione (importanza del rapporto con l’altro)</a:t>
            </a:r>
          </a:p>
        </p:txBody>
      </p:sp>
    </p:spTree>
    <p:extLst>
      <p:ext uri="{BB962C8B-B14F-4D97-AF65-F5344CB8AC3E}">
        <p14:creationId xmlns:p14="http://schemas.microsoft.com/office/powerpoint/2010/main" val="2371602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4"/>
          <a:stretch/>
        </p:blipFill>
        <p:spPr bwMode="auto">
          <a:xfrm>
            <a:off x="1568486" y="1339028"/>
            <a:ext cx="8439075" cy="41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91545" y="692697"/>
            <a:ext cx="822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Gli assiomi della comunicazione secondo la scuola di Palo Alto </a:t>
            </a: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(per es. </a:t>
            </a:r>
            <a:r>
              <a:rPr lang="en-GB" altLang="it-IT" dirty="0">
                <a:solidFill>
                  <a:srgbClr val="FF0000"/>
                </a:solidFill>
              </a:rPr>
              <a:t>Paul </a:t>
            </a:r>
            <a:r>
              <a:rPr lang="en-GB" altLang="it-IT" dirty="0" err="1">
                <a:solidFill>
                  <a:srgbClr val="FF0000"/>
                </a:solidFill>
              </a:rPr>
              <a:t>Watzslawick</a:t>
            </a:r>
            <a:r>
              <a:rPr lang="it-IT" altLang="it-IT" b="1" dirty="0">
                <a:solidFill>
                  <a:srgbClr val="FF0000"/>
                </a:solidFill>
              </a:rPr>
              <a:t>)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88D5250-2D9D-4F1B-9E1D-27C5BA3F5336}"/>
              </a:ext>
            </a:extLst>
          </p:cNvPr>
          <p:cNvSpPr/>
          <p:nvPr/>
        </p:nvSpPr>
        <p:spPr>
          <a:xfrm>
            <a:off x="0" y="5629251"/>
            <a:ext cx="11723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1. Anche un silenzio comunica, gesti, toni; 2. una comunicazione definisce anche una relazione interpersonale; 3. focus </a:t>
            </a:r>
            <a:r>
              <a:rPr lang="it-IT" dirty="0" err="1"/>
              <a:t>attentivo</a:t>
            </a:r>
            <a:r>
              <a:rPr lang="it-IT" dirty="0"/>
              <a:t> (dove batte l’accento, il </a:t>
            </a:r>
            <a:r>
              <a:rPr lang="it-IT" dirty="0" err="1"/>
              <a:t>pdv</a:t>
            </a:r>
            <a:r>
              <a:rPr lang="it-IT" dirty="0"/>
              <a:t>); 4. verbale-contenutistico e </a:t>
            </a:r>
            <a:r>
              <a:rPr lang="it-IT" dirty="0" err="1"/>
              <a:t>paraverbale</a:t>
            </a:r>
            <a:r>
              <a:rPr lang="it-IT" dirty="0"/>
              <a:t> e non verbale; 5. peer-to-peer/up-down</a:t>
            </a:r>
          </a:p>
        </p:txBody>
      </p:sp>
    </p:spTree>
    <p:extLst>
      <p:ext uri="{BB962C8B-B14F-4D97-AF65-F5344CB8AC3E}">
        <p14:creationId xmlns:p14="http://schemas.microsoft.com/office/powerpoint/2010/main" val="32856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608C11E-05F9-4872-A541-2BD65D4E0C3C}"/>
              </a:ext>
            </a:extLst>
          </p:cNvPr>
          <p:cNvSpPr/>
          <p:nvPr/>
        </p:nvSpPr>
        <p:spPr>
          <a:xfrm>
            <a:off x="259976" y="1940206"/>
            <a:ext cx="11412071" cy="3854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it-IT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endParaRPr lang="it-IT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Ognuno di noi fa un’esperienza soggettiva e interpreta in modo diverso gli eventi che accadono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it-IT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(ognuno di noi tende a costruire una propria mappa mentale della realtà)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endParaRPr lang="it-IT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41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608C11E-05F9-4872-A541-2BD65D4E0C3C}"/>
              </a:ext>
            </a:extLst>
          </p:cNvPr>
          <p:cNvSpPr/>
          <p:nvPr/>
        </p:nvSpPr>
        <p:spPr>
          <a:xfrm>
            <a:off x="860612" y="1993994"/>
            <a:ext cx="10452846" cy="216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it-I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questo momento, in questa stanza stiamo vivendo tutti la stessa situazione? Stiamo vivendo tutti allo stesso modo la realtà?</a:t>
            </a:r>
            <a:endParaRPr lang="it-IT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2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46083" y="382223"/>
            <a:ext cx="904158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Facciamo un esempio</a:t>
            </a:r>
            <a:r>
              <a:rPr lang="it-IT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it-IT" sz="2800" dirty="0"/>
          </a:p>
          <a:p>
            <a:pPr algn="just"/>
            <a:r>
              <a:rPr lang="it-IT" sz="2800" b="1" dirty="0"/>
              <a:t>Alessia sta aspettando un’amica, Lisa, al ristorante. Le due non si vedono da mesi e Alessia è impaziente di incontrare l’altra. A un certo punto riceve un SMS in cui Lisa le dice che la stanno trattenendo al lavoro e che sarà in ritardo. Alessia aspetta, ma invano, perché Lisa non si presenta. </a:t>
            </a:r>
          </a:p>
          <a:p>
            <a:pPr algn="just"/>
            <a:endParaRPr lang="it-IT" sz="2800" dirty="0"/>
          </a:p>
          <a:p>
            <a:pPr algn="just"/>
            <a:r>
              <a:rPr lang="it-IT" sz="2800" dirty="0"/>
              <a:t>Quali diverse interpretazioni Alessia potrebbe dare all’accaduto. Quante riuscite a individuarne? Che tipo di emozione potrebbe provare Alessia come risultato di ogni diversa interpretazione dell’evento?</a:t>
            </a:r>
          </a:p>
          <a:p>
            <a:pPr algn="just"/>
            <a:endParaRPr 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8594E36-CEEB-4658-990F-E2A055706A77}"/>
              </a:ext>
            </a:extLst>
          </p:cNvPr>
          <p:cNvSpPr/>
          <p:nvPr/>
        </p:nvSpPr>
        <p:spPr>
          <a:xfrm>
            <a:off x="1421781" y="3864078"/>
            <a:ext cx="9501858" cy="1776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60439" y="1524000"/>
            <a:ext cx="11159613" cy="49688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/>
              <a:t>«Tutti i media finora conosciuti, dal </a:t>
            </a:r>
            <a:r>
              <a:rPr lang="it-IT" dirty="0">
                <a:solidFill>
                  <a:srgbClr val="FF0000"/>
                </a:solidFill>
              </a:rPr>
              <a:t>giornale alla radio alla televisione</a:t>
            </a:r>
            <a:r>
              <a:rPr lang="it-IT" dirty="0"/>
              <a:t>, per il modo in cui si sono strutturati, sono stati, e sono, </a:t>
            </a:r>
            <a:r>
              <a:rPr lang="it-IT" dirty="0">
                <a:solidFill>
                  <a:srgbClr val="FF0000"/>
                </a:solidFill>
              </a:rPr>
              <a:t>unidirezionali e accentrati</a:t>
            </a:r>
            <a:r>
              <a:rPr lang="it-IT" dirty="0"/>
              <a:t>: poche persone che parlano o scrivono, e centinaia di milioni che ascoltano e leggono. L'unico vero mezzo di comunicazione è il telefono che tuttavia consente solo una comunicazione uno-a-uno e non uno-a-molti. Da questo punto di vista </a:t>
            </a:r>
            <a:r>
              <a:rPr lang="it-IT" dirty="0">
                <a:solidFill>
                  <a:srgbClr val="FF0000"/>
                </a:solidFill>
              </a:rPr>
              <a:t>Internet è il primo vero mezzo di comunicazione — e non solo di informazione — di massa in quanto, almeno in potenza, tutti possono dialogare con tutti (salvo accorgersi di non avere nulla di interessante da dirsi)</a:t>
            </a:r>
            <a:r>
              <a:rPr lang="it-IT" dirty="0"/>
              <a:t>»</a:t>
            </a:r>
          </a:p>
          <a:p>
            <a:pPr marL="0" indent="0" algn="r">
              <a:buNone/>
            </a:pPr>
            <a:r>
              <a:rPr lang="it-IT" sz="3100" dirty="0"/>
              <a:t>(Renato </a:t>
            </a:r>
            <a:r>
              <a:rPr lang="it-IT" sz="3100" dirty="0" err="1"/>
              <a:t>Parascandolo</a:t>
            </a:r>
            <a:r>
              <a:rPr lang="it-IT" sz="3100" dirty="0"/>
              <a:t>, </a:t>
            </a:r>
            <a:r>
              <a:rPr lang="it-IT" sz="3100" i="1" dirty="0"/>
              <a:t>Il paradosso multimediale e l'inganno interattivo</a:t>
            </a:r>
            <a:r>
              <a:rPr lang="it-IT" sz="3100" dirty="0"/>
              <a:t>, intervista. Roma, novembre 1995)</a:t>
            </a:r>
          </a:p>
          <a:p>
            <a:pPr marL="0" indent="0" algn="just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717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608C11E-05F9-4872-A541-2BD65D4E0C3C}"/>
              </a:ext>
            </a:extLst>
          </p:cNvPr>
          <p:cNvSpPr/>
          <p:nvPr/>
        </p:nvSpPr>
        <p:spPr>
          <a:xfrm>
            <a:off x="102637" y="307910"/>
            <a:ext cx="11989836" cy="5071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it-IT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Ognuno di noi fa un’esperienza soggettiva e interpreta in modo diverso gli eventi che accadono</a:t>
            </a:r>
          </a:p>
          <a:p>
            <a:pPr lvl="0" algn="ctr">
              <a:spcAft>
                <a:spcPts val="1800"/>
              </a:spcAft>
            </a:pPr>
            <a:r>
              <a:rPr lang="it-IT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(ognuno di noi tende a costruire una propria mappa mentale della realtà)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it-IT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Evento (ovvero una situazione che comprende: Io-ambiente-altri)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Significato (da cosa dipende ciò il significato che attribuisco ad un evento che accade</a:t>
            </a:r>
            <a:r>
              <a:rPr lang="it-IT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?)</a:t>
            </a:r>
          </a:p>
          <a:p>
            <a:pPr marL="971550" lvl="1" indent="-514350" algn="just">
              <a:lnSpc>
                <a:spcPct val="107000"/>
              </a:lnSpc>
              <a:buFont typeface="+mj-lt"/>
              <a:buAutoNum type="alphaLcParenR"/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Pensiero conscio che interpreta l’evento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71550" lvl="1" indent="-514350" algn="just">
              <a:lnSpc>
                <a:spcPct val="107000"/>
              </a:lnSpc>
              <a:buFont typeface="+mj-lt"/>
              <a:buAutoNum type="alphaLcParenR"/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Emozione 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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Fisiologia (Stato interno sia fisico sia psichico, Corpo-Mente)</a:t>
            </a:r>
          </a:p>
          <a:p>
            <a:pPr marL="971550" lvl="1" indent="-514350" algn="just">
              <a:lnSpc>
                <a:spcPct val="107000"/>
              </a:lnSpc>
              <a:buFont typeface="+mj-lt"/>
              <a:buAutoNum type="alphaLcParenR"/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Pensieri automatici </a:t>
            </a:r>
            <a:r>
              <a:rPr lang="it-IT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spesso inconsci (convinzioni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valori)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Comportamento 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(azione o verbalizzazione visibile nel mondo esterno)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Risultato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Emozioni, pensieri e reazioni in circolo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600" dirty="0"/>
              <a:t>                   </a:t>
            </a:r>
          </a:p>
          <a:p>
            <a:pPr marL="0" indent="0" algn="just">
              <a:buNone/>
            </a:pPr>
            <a:endParaRPr lang="it-IT" sz="3600" dirty="0"/>
          </a:p>
          <a:p>
            <a:pPr marL="0" indent="0" algn="just">
              <a:buNone/>
            </a:pPr>
            <a:endParaRPr lang="it-IT" sz="3600" dirty="0"/>
          </a:p>
          <a:p>
            <a:pPr marL="0" indent="0" algn="just">
              <a:buNone/>
            </a:pPr>
            <a:endParaRPr lang="it-IT" sz="3600" dirty="0"/>
          </a:p>
          <a:p>
            <a:pPr marL="0" indent="0" algn="just">
              <a:buNone/>
            </a:pP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622878" y="1533649"/>
            <a:ext cx="6100549" cy="49080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dirty="0"/>
              <a:t>«Purtroppo molte volte utilizziamo le nostre sensazioni ed emozioni a conferma di quanto pensiamo. </a:t>
            </a:r>
            <a:r>
              <a:rPr lang="it-IT" dirty="0">
                <a:solidFill>
                  <a:srgbClr val="FF0000"/>
                </a:solidFill>
              </a:rPr>
              <a:t>La logica è più o meno questa: mi sento ferito, per cui un’offesa deve pur esserci stata! In caso contrario, non mi sentirei così</a:t>
            </a:r>
            <a:r>
              <a:rPr lang="it-IT" dirty="0"/>
              <a:t>».</a:t>
            </a:r>
          </a:p>
          <a:p>
            <a:pPr marL="0" indent="0" algn="just">
              <a:buNone/>
            </a:pPr>
            <a:r>
              <a:rPr lang="it-IT" sz="1800" dirty="0"/>
              <a:t>(</a:t>
            </a:r>
            <a:r>
              <a:rPr lang="it-IT" sz="1800" i="1" dirty="0"/>
              <a:t>B. </a:t>
            </a:r>
            <a:r>
              <a:rPr lang="it-IT" sz="1800" i="1" dirty="0" err="1"/>
              <a:t>Berckhan</a:t>
            </a:r>
            <a:r>
              <a:rPr lang="it-IT" sz="1800" i="1" dirty="0"/>
              <a:t>, Piccolo manuale di autodifesa verbale: Per affrontare con sicurezza offese e provocazioni</a:t>
            </a:r>
            <a:r>
              <a:rPr lang="it-IT" sz="1800" dirty="0"/>
              <a:t>, tr.it Feltrinelli, Milano 2014)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D4F9B99-0DC2-49F6-A38E-91EC82047F66}"/>
              </a:ext>
            </a:extLst>
          </p:cNvPr>
          <p:cNvPicPr/>
          <p:nvPr/>
        </p:nvPicPr>
        <p:blipFill rotWithShape="1">
          <a:blip r:embed="rId2"/>
          <a:srcRect l="7331" t="10311" r="7611"/>
          <a:stretch/>
        </p:blipFill>
        <p:spPr bwMode="auto">
          <a:xfrm>
            <a:off x="307477" y="1650937"/>
            <a:ext cx="5315401" cy="4627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6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0CC5834-3AFF-4DC0-8C54-E8B2F19EB9A2}"/>
              </a:ext>
            </a:extLst>
          </p:cNvPr>
          <p:cNvSpPr/>
          <p:nvPr/>
        </p:nvSpPr>
        <p:spPr>
          <a:xfrm>
            <a:off x="0" y="2294627"/>
            <a:ext cx="1219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I nostri modelli mentali </a:t>
            </a:r>
          </a:p>
          <a:p>
            <a:pPr algn="ctr"/>
            <a:r>
              <a:rPr lang="it-IT" sz="4000" b="1" dirty="0">
                <a:solidFill>
                  <a:srgbClr val="FF0000"/>
                </a:solidFill>
              </a:rPr>
              <a:t>influenzano </a:t>
            </a:r>
          </a:p>
          <a:p>
            <a:pPr algn="ctr"/>
            <a:r>
              <a:rPr lang="it-IT" sz="4000" b="1" dirty="0">
                <a:solidFill>
                  <a:srgbClr val="FF0000"/>
                </a:solidFill>
              </a:rPr>
              <a:t>il nostro modo di </a:t>
            </a:r>
          </a:p>
          <a:p>
            <a:pPr algn="ctr"/>
            <a:r>
              <a:rPr lang="it-IT" sz="4000" b="1" dirty="0">
                <a:solidFill>
                  <a:srgbClr val="FF0000"/>
                </a:solidFill>
              </a:rPr>
              <a:t>relazionarci e comunicare con gli altri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4774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06245" y="776748"/>
            <a:ext cx="10547555" cy="54002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b="1" dirty="0">
                <a:solidFill>
                  <a:srgbClr val="FF0000"/>
                </a:solidFill>
              </a:rPr>
              <a:t>Ognuno di noi tende a costruire dentro sé un proprio modello mentale della realtà…</a:t>
            </a:r>
          </a:p>
          <a:p>
            <a:pPr marL="0" indent="0" algn="just">
              <a:buNone/>
            </a:pP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39" y="3061320"/>
            <a:ext cx="2512690" cy="343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metto 4 3"/>
          <p:cNvSpPr/>
          <p:nvPr/>
        </p:nvSpPr>
        <p:spPr>
          <a:xfrm>
            <a:off x="4184129" y="2564904"/>
            <a:ext cx="2088232" cy="1224136"/>
          </a:xfrm>
          <a:prstGeom prst="cloudCallout">
            <a:avLst>
              <a:gd name="adj1" fmla="val -48377"/>
              <a:gd name="adj2" fmla="val 637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 descr="C:\Users\giovanni\AppData\Local\Microsoft\Windows\INetCache\IE\FZ2BP106\Can_Setter_dog_GFDL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72" y="2879910"/>
            <a:ext cx="823156" cy="61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83A1084-6CBF-471A-9D66-50CC74E97478}"/>
              </a:ext>
            </a:extLst>
          </p:cNvPr>
          <p:cNvSpPr/>
          <p:nvPr/>
        </p:nvSpPr>
        <p:spPr>
          <a:xfrm>
            <a:off x="9051827" y="4018434"/>
            <a:ext cx="1766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CANE</a:t>
            </a:r>
          </a:p>
        </p:txBody>
      </p:sp>
    </p:spTree>
    <p:extLst>
      <p:ext uri="{BB962C8B-B14F-4D97-AF65-F5344CB8AC3E}">
        <p14:creationId xmlns:p14="http://schemas.microsoft.com/office/powerpoint/2010/main" val="365372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42018" y="714699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…</a:t>
            </a:r>
            <a:r>
              <a:rPr lang="it-IT" b="1" dirty="0">
                <a:solidFill>
                  <a:srgbClr val="FF0000"/>
                </a:solidFill>
              </a:rPr>
              <a:t>ciò spiega il nostro modo di reagire agli eventi che accadono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b="1" dirty="0"/>
          </a:p>
          <a:p>
            <a:endParaRPr lang="it-IT" dirty="0"/>
          </a:p>
        </p:txBody>
      </p:sp>
      <p:pic>
        <p:nvPicPr>
          <p:cNvPr id="3074" name="Picture 2" descr="C:\Users\giovanni\AppData\Local\Microsoft\Windows\INetCache\IE\FVDQ6JST\correr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7" y="3861048"/>
            <a:ext cx="2726469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metto 4 3"/>
          <p:cNvSpPr/>
          <p:nvPr/>
        </p:nvSpPr>
        <p:spPr>
          <a:xfrm>
            <a:off x="4795663" y="3084848"/>
            <a:ext cx="2808312" cy="136815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5" name="Picture 3" descr="C:\Users\giovanni\AppData\Local\Microsoft\Windows\INetCache\IE\5MXDVRQP\Cane_attacca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58" y="3323773"/>
            <a:ext cx="1202121" cy="89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giovanni\AppData\Local\Microsoft\Windows\INetCache\IE\5MXDVRQP\beagle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066" y="4509121"/>
            <a:ext cx="2633588" cy="175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5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747252"/>
            <a:ext cx="10931013" cy="4141686"/>
          </a:xfrm>
        </p:spPr>
        <p:txBody>
          <a:bodyPr/>
          <a:lstStyle/>
          <a:p>
            <a:pPr marL="0" indent="0" algn="just">
              <a:buNone/>
            </a:pPr>
            <a:r>
              <a:rPr lang="it-IT" b="1" dirty="0">
                <a:solidFill>
                  <a:srgbClr val="FF0000"/>
                </a:solidFill>
              </a:rPr>
              <a:t>Il nostro mondo interiore (mappe mentali) si manifesta attraverso le parole che usiamo…</a:t>
            </a:r>
          </a:p>
          <a:p>
            <a:endParaRPr lang="it-IT" dirty="0"/>
          </a:p>
        </p:txBody>
      </p:sp>
      <p:sp>
        <p:nvSpPr>
          <p:cNvPr id="4" name="Fumetto 3 3"/>
          <p:cNvSpPr/>
          <p:nvPr/>
        </p:nvSpPr>
        <p:spPr>
          <a:xfrm>
            <a:off x="5513090" y="3303998"/>
            <a:ext cx="2740380" cy="1368152"/>
          </a:xfrm>
          <a:prstGeom prst="wedgeEllipseCallout">
            <a:avLst>
              <a:gd name="adj1" fmla="val -47204"/>
              <a:gd name="adj2" fmla="val 73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981573" y="3539629"/>
            <a:ext cx="218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il cane è mansueto, dolce, affettuoso</a:t>
            </a:r>
          </a:p>
        </p:txBody>
      </p:sp>
      <p:sp>
        <p:nvSpPr>
          <p:cNvPr id="7" name="Fumetto 4 6"/>
          <p:cNvSpPr/>
          <p:nvPr/>
        </p:nvSpPr>
        <p:spPr>
          <a:xfrm>
            <a:off x="1527075" y="3078252"/>
            <a:ext cx="2111033" cy="1224136"/>
          </a:xfrm>
          <a:prstGeom prst="cloudCallout">
            <a:avLst>
              <a:gd name="adj1" fmla="val 33765"/>
              <a:gd name="adj2" fmla="val 7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 descr="C:\Users\giovanni\AppData\Local\Microsoft\Windows\INetCache\IE\5MXDVRQP\beagle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38" y="3290944"/>
            <a:ext cx="1200308" cy="79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505" y="4281279"/>
            <a:ext cx="1782617" cy="243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giovanni\AppData\Local\Microsoft\Windows\INetCache\IE\5MXDVRQP\Cane_attacca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38" y="3200737"/>
            <a:ext cx="1200308" cy="88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5811354" y="3634948"/>
            <a:ext cx="218527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il cane ringhia, morde e mi fa paura</a:t>
            </a:r>
          </a:p>
        </p:txBody>
      </p:sp>
    </p:spTree>
    <p:extLst>
      <p:ext uri="{BB962C8B-B14F-4D97-AF65-F5344CB8AC3E}">
        <p14:creationId xmlns:p14="http://schemas.microsoft.com/office/powerpoint/2010/main" val="409371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/>
            </a:r>
            <a:br>
              <a:rPr lang="it-IT" sz="3200" b="1" dirty="0">
                <a:solidFill>
                  <a:srgbClr val="FF0000"/>
                </a:solidFill>
              </a:rPr>
            </a:b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1445" y="293993"/>
            <a:ext cx="11267770" cy="54962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sz="32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it-IT" sz="3200" b="1" dirty="0">
                <a:solidFill>
                  <a:srgbClr val="FF0000"/>
                </a:solidFill>
              </a:rPr>
              <a:t>…per cui se non tutti nel corso di una chat reagiamo sempre allo stesso modo…</a:t>
            </a:r>
            <a:endParaRPr lang="it-IT" sz="3200" b="1" dirty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b="1" dirty="0"/>
          </a:p>
          <a:p>
            <a:pPr marL="0" indent="0" algn="just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44A246-0206-4D2B-94EA-1982C0DDC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31" r="11731"/>
          <a:stretch/>
        </p:blipFill>
        <p:spPr>
          <a:xfrm>
            <a:off x="4627931" y="3044282"/>
            <a:ext cx="3274143" cy="31819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9637E6-6898-4BB8-B321-4F0930266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6" y="3083612"/>
            <a:ext cx="3274142" cy="3185650"/>
          </a:xfrm>
          <a:prstGeom prst="rect">
            <a:avLst/>
          </a:prstGeom>
        </p:spPr>
      </p:pic>
      <p:pic>
        <p:nvPicPr>
          <p:cNvPr id="1026" name="Picture 2" descr="Risultati immagini per chattiamo">
            <a:extLst>
              <a:ext uri="{FF2B5EF4-FFF2-40B4-BE49-F238E27FC236}">
                <a16:creationId xmlns:a16="http://schemas.microsoft.com/office/drawing/2014/main" id="{A8FED433-B840-4DCA-A31A-80D698C28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5"/>
          <a:stretch/>
        </p:blipFill>
        <p:spPr bwMode="auto">
          <a:xfrm>
            <a:off x="8622887" y="2973303"/>
            <a:ext cx="3274142" cy="318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4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7389" y="763574"/>
            <a:ext cx="1131345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3200" b="1" dirty="0">
                <a:solidFill>
                  <a:srgbClr val="FF0000"/>
                </a:solidFill>
              </a:rPr>
              <a:t>…ciò è dovuto al fatto che ognuno di noi può dare significati diversi alla stessa parola 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868" y="3315690"/>
            <a:ext cx="4768603" cy="3173576"/>
          </a:xfrm>
          <a:prstGeom prst="rect">
            <a:avLst/>
          </a:prstGeom>
        </p:spPr>
      </p:pic>
      <p:sp>
        <p:nvSpPr>
          <p:cNvPr id="9" name="Fumetto 3 8"/>
          <p:cNvSpPr/>
          <p:nvPr/>
        </p:nvSpPr>
        <p:spPr>
          <a:xfrm>
            <a:off x="4960625" y="2632918"/>
            <a:ext cx="2232248" cy="1080120"/>
          </a:xfrm>
          <a:prstGeom prst="wedgeEllipseCallout">
            <a:avLst>
              <a:gd name="adj1" fmla="val -23564"/>
              <a:gd name="adj2" fmla="val 756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462516" y="2988312"/>
            <a:ext cx="189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Ti </a:t>
            </a:r>
            <a:r>
              <a:rPr lang="it-IT" dirty="0">
                <a:solidFill>
                  <a:srgbClr val="FF0000"/>
                </a:solidFill>
              </a:rPr>
              <a:t>voglio bene</a:t>
            </a:r>
            <a:r>
              <a:rPr lang="it-IT" dirty="0"/>
              <a:t>!</a:t>
            </a:r>
          </a:p>
        </p:txBody>
      </p:sp>
      <p:sp>
        <p:nvSpPr>
          <p:cNvPr id="11" name="Fumetto 4 10"/>
          <p:cNvSpPr/>
          <p:nvPr/>
        </p:nvSpPr>
        <p:spPr>
          <a:xfrm>
            <a:off x="7077283" y="3284984"/>
            <a:ext cx="2407724" cy="1468760"/>
          </a:xfrm>
          <a:prstGeom prst="cloudCallout">
            <a:avLst>
              <a:gd name="adj1" fmla="val -48392"/>
              <a:gd name="adj2" fmla="val 700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7563471" y="3542310"/>
            <a:ext cx="1491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Ma allora </a:t>
            </a:r>
            <a:r>
              <a:rPr lang="it-IT" sz="1400" dirty="0">
                <a:solidFill>
                  <a:srgbClr val="FF0000"/>
                </a:solidFill>
              </a:rPr>
              <a:t>non mi ama</a:t>
            </a:r>
            <a:r>
              <a:rPr lang="it-IT" sz="1400" dirty="0"/>
              <a:t>, mi considera solo una amica!!!</a:t>
            </a:r>
          </a:p>
        </p:txBody>
      </p:sp>
    </p:spTree>
    <p:extLst>
      <p:ext uri="{BB962C8B-B14F-4D97-AF65-F5344CB8AC3E}">
        <p14:creationId xmlns:p14="http://schemas.microsoft.com/office/powerpoint/2010/main" val="23677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ttore 2 23"/>
          <p:cNvCxnSpPr/>
          <p:nvPr/>
        </p:nvCxnSpPr>
        <p:spPr>
          <a:xfrm>
            <a:off x="5961998" y="3007778"/>
            <a:ext cx="0" cy="99728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giovanni\AppData\Local\Microsoft\Windows\INetCache\IE\LOCKVCOJ\HeadProfile[1]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 trans="89000"/>
                    </a14:imgEffect>
                    <a14:imgEffect>
                      <a14:brightnessContrast bright="70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4839" y="1881923"/>
            <a:ext cx="3301629" cy="45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699467" y="5053559"/>
            <a:ext cx="3627000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Stato fisico (fisiologia)</a:t>
            </a:r>
          </a:p>
          <a:p>
            <a:pPr algn="ctr"/>
            <a:r>
              <a:rPr lang="it-IT" sz="1600" dirty="0"/>
              <a:t>(postura, respirazione, salute)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12304" y="980729"/>
            <a:ext cx="3672408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Stato psichico </a:t>
            </a:r>
          </a:p>
          <a:p>
            <a:pPr algn="just"/>
            <a:r>
              <a:rPr lang="it-IT" sz="1600" dirty="0"/>
              <a:t>(emozioni, pensieri, immagini interne)</a:t>
            </a:r>
          </a:p>
        </p:txBody>
      </p:sp>
      <p:sp>
        <p:nvSpPr>
          <p:cNvPr id="6" name="Freccia bidirezionale verticale 5"/>
          <p:cNvSpPr/>
          <p:nvPr/>
        </p:nvSpPr>
        <p:spPr>
          <a:xfrm>
            <a:off x="4390683" y="1791625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bidirezionale verticale 6"/>
          <p:cNvSpPr/>
          <p:nvPr/>
        </p:nvSpPr>
        <p:spPr>
          <a:xfrm>
            <a:off x="4390683" y="3831219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bidirezionale verticale 7"/>
          <p:cNvSpPr/>
          <p:nvPr/>
        </p:nvSpPr>
        <p:spPr>
          <a:xfrm rot="5400000">
            <a:off x="6943426" y="2740236"/>
            <a:ext cx="484632" cy="111562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896200" y="3090812"/>
            <a:ext cx="258365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Ambiente</a:t>
            </a:r>
          </a:p>
        </p:txBody>
      </p:sp>
      <p:sp>
        <p:nvSpPr>
          <p:cNvPr id="10" name="Freccia a sinistra 9"/>
          <p:cNvSpPr/>
          <p:nvPr/>
        </p:nvSpPr>
        <p:spPr>
          <a:xfrm>
            <a:off x="7743554" y="3861048"/>
            <a:ext cx="2456902" cy="1624172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8575961" y="4269356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Input sensoriali (V,A,K)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412214" y="506273"/>
            <a:ext cx="1107996" cy="2549036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it-IT" b="1" dirty="0"/>
              <a:t>Filtri percettivi</a:t>
            </a:r>
          </a:p>
          <a:p>
            <a:pPr algn="ctr"/>
            <a:r>
              <a:rPr lang="it-IT" sz="1400" dirty="0" err="1"/>
              <a:t>Biologici,Culturali,Convinzioni</a:t>
            </a:r>
            <a:endParaRPr lang="it-IT" sz="1400" dirty="0"/>
          </a:p>
          <a:p>
            <a:pPr algn="ctr"/>
            <a:r>
              <a:rPr lang="it-IT" sz="1400" dirty="0"/>
              <a:t>Atteggiamenti ripetuti, Esperienze passate, Valori </a:t>
            </a:r>
          </a:p>
        </p:txBody>
      </p:sp>
      <p:sp>
        <p:nvSpPr>
          <p:cNvPr id="18" name="Nuvola 17"/>
          <p:cNvSpPr/>
          <p:nvPr/>
        </p:nvSpPr>
        <p:spPr>
          <a:xfrm>
            <a:off x="1699467" y="2469551"/>
            <a:ext cx="1849042" cy="179980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2024838" y="2813813"/>
            <a:ext cx="1262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Modello mentale della realtà (V,A,K, Ad)</a:t>
            </a:r>
          </a:p>
        </p:txBody>
      </p:sp>
      <p:cxnSp>
        <p:nvCxnSpPr>
          <p:cNvPr id="22" name="Connettore 1 21"/>
          <p:cNvCxnSpPr/>
          <p:nvPr/>
        </p:nvCxnSpPr>
        <p:spPr>
          <a:xfrm>
            <a:off x="6515996" y="622719"/>
            <a:ext cx="0" cy="5757726"/>
          </a:xfrm>
          <a:prstGeom prst="line">
            <a:avLst/>
          </a:prstGeom>
          <a:ln w="8572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500333" y="4095709"/>
            <a:ext cx="923330" cy="2531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600" b="1" dirty="0"/>
              <a:t>Cancellazioni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b="1" dirty="0"/>
              <a:t>Generalizzazioni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b="1" dirty="0"/>
              <a:t>Distorsioni</a:t>
            </a:r>
          </a:p>
        </p:txBody>
      </p:sp>
      <p:sp>
        <p:nvSpPr>
          <p:cNvPr id="27" name="Freccia bidirezionale verticale 26"/>
          <p:cNvSpPr/>
          <p:nvPr/>
        </p:nvSpPr>
        <p:spPr>
          <a:xfrm rot="16200000">
            <a:off x="3727280" y="2948365"/>
            <a:ext cx="484632" cy="84217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385998" y="3171030"/>
            <a:ext cx="199742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Comportamento</a:t>
            </a:r>
          </a:p>
        </p:txBody>
      </p:sp>
      <p:cxnSp>
        <p:nvCxnSpPr>
          <p:cNvPr id="29" name="Connettore 7 28"/>
          <p:cNvCxnSpPr/>
          <p:nvPr/>
        </p:nvCxnSpPr>
        <p:spPr>
          <a:xfrm>
            <a:off x="2927649" y="3861049"/>
            <a:ext cx="2572685" cy="1080121"/>
          </a:xfrm>
          <a:prstGeom prst="curvedConnector3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7 30"/>
          <p:cNvCxnSpPr/>
          <p:nvPr/>
        </p:nvCxnSpPr>
        <p:spPr>
          <a:xfrm flipV="1">
            <a:off x="3431705" y="1988840"/>
            <a:ext cx="2068629" cy="1018938"/>
          </a:xfrm>
          <a:prstGeom prst="curvedConnector3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1496852" y="498858"/>
            <a:ext cx="4032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rgbClr val="FF0000"/>
                </a:solidFill>
              </a:rPr>
              <a:t>Esperienza soggettiva della coscienza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067608" y="2037723"/>
            <a:ext cx="21784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rgbClr val="FF0000"/>
                </a:solidFill>
              </a:rPr>
              <a:t>Inconscio/conscio</a:t>
            </a:r>
          </a:p>
        </p:txBody>
      </p:sp>
    </p:spTree>
    <p:extLst>
      <p:ext uri="{BB962C8B-B14F-4D97-AF65-F5344CB8AC3E}">
        <p14:creationId xmlns:p14="http://schemas.microsoft.com/office/powerpoint/2010/main" val="6190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/>
      <p:bldP spid="18" grpId="0" animBg="1"/>
      <p:bldP spid="19" grpId="0"/>
      <p:bldP spid="17" grpId="0" animBg="1"/>
      <p:bldP spid="27" grpId="0" animBg="1"/>
      <p:bldP spid="2" grpId="0" animBg="1"/>
      <p:bldP spid="12" grpId="0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21224" y="1685365"/>
            <a:ext cx="943983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rgbClr val="FF0000"/>
                </a:solidFill>
              </a:rPr>
              <a:t>5.</a:t>
            </a:r>
          </a:p>
          <a:p>
            <a:pPr algn="ctr"/>
            <a:r>
              <a:rPr lang="it-IT" sz="5400" dirty="0">
                <a:solidFill>
                  <a:srgbClr val="FF0000"/>
                </a:solidFill>
              </a:rPr>
              <a:t>La mappa non è il territorio</a:t>
            </a:r>
          </a:p>
          <a:p>
            <a:pPr algn="ctr"/>
            <a:r>
              <a:rPr lang="it-IT" sz="3200" dirty="0">
                <a:solidFill>
                  <a:srgbClr val="FF0000"/>
                </a:solidFill>
              </a:rPr>
              <a:t>(Alfred </a:t>
            </a:r>
            <a:r>
              <a:rPr lang="it-IT" sz="3200" dirty="0" err="1">
                <a:solidFill>
                  <a:srgbClr val="FF0000"/>
                </a:solidFill>
              </a:rPr>
              <a:t>Korzybski</a:t>
            </a:r>
            <a:r>
              <a:rPr lang="it-IT" sz="3200" dirty="0">
                <a:solidFill>
                  <a:srgbClr val="FF0000"/>
                </a:solidFill>
              </a:rPr>
              <a:t>)</a:t>
            </a:r>
          </a:p>
          <a:p>
            <a:pPr algn="ctr"/>
            <a:endParaRPr lang="it-IT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8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3123" y="365125"/>
            <a:ext cx="11395587" cy="1325563"/>
          </a:xfrm>
        </p:spPr>
        <p:txBody>
          <a:bodyPr>
            <a:no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L’ </a:t>
            </a:r>
            <a:r>
              <a:rPr lang="it-IT" sz="3600" b="1" dirty="0" err="1">
                <a:solidFill>
                  <a:srgbClr val="FF0000"/>
                </a:solidFill>
              </a:rPr>
              <a:t>interconnettività</a:t>
            </a:r>
            <a:r>
              <a:rPr lang="it-IT" sz="3600" b="1" dirty="0">
                <a:solidFill>
                  <a:srgbClr val="FF0000"/>
                </a:solidFill>
              </a:rPr>
              <a:t> sul web ci ha reso più presenti a noi stessi e agli altri?</a:t>
            </a:r>
          </a:p>
        </p:txBody>
      </p:sp>
      <p:pic>
        <p:nvPicPr>
          <p:cNvPr id="4" name="sometime we need to disconneted to connec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739" y="1600201"/>
            <a:ext cx="8010525" cy="4525963"/>
          </a:xfrm>
        </p:spPr>
      </p:pic>
    </p:spTree>
    <p:extLst>
      <p:ext uri="{BB962C8B-B14F-4D97-AF65-F5344CB8AC3E}">
        <p14:creationId xmlns:p14="http://schemas.microsoft.com/office/powerpoint/2010/main" val="16958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0DA966-EAD8-4D31-B8F3-47E7804D41C3}"/>
              </a:ext>
            </a:extLst>
          </p:cNvPr>
          <p:cNvSpPr/>
          <p:nvPr/>
        </p:nvSpPr>
        <p:spPr>
          <a:xfrm>
            <a:off x="464388" y="2458065"/>
            <a:ext cx="1126322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Il risultato di una comunicazione-relazione </a:t>
            </a:r>
          </a:p>
          <a:p>
            <a:pPr algn="ctr"/>
            <a:r>
              <a:rPr lang="it-IT" sz="3600" b="1" dirty="0">
                <a:solidFill>
                  <a:srgbClr val="FF0000"/>
                </a:solidFill>
              </a:rPr>
              <a:t>è fortemente influenzato </a:t>
            </a:r>
          </a:p>
          <a:p>
            <a:pPr algn="ctr"/>
            <a:r>
              <a:rPr lang="it-IT" sz="3600" b="1" dirty="0">
                <a:solidFill>
                  <a:srgbClr val="FF0000"/>
                </a:solidFill>
              </a:rPr>
              <a:t>dalle nostre mappe mentali</a:t>
            </a:r>
          </a:p>
          <a:p>
            <a:pPr algn="ctr"/>
            <a:endParaRPr lang="it-IT" sz="3200" dirty="0">
              <a:solidFill>
                <a:srgbClr val="FF0000"/>
              </a:solidFill>
            </a:endParaRPr>
          </a:p>
          <a:p>
            <a:pPr algn="ctr"/>
            <a:endParaRPr lang="it-IT" sz="3200" dirty="0">
              <a:solidFill>
                <a:srgbClr val="FF0000"/>
              </a:solidFill>
            </a:endParaRPr>
          </a:p>
          <a:p>
            <a:pPr algn="just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185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FF2B54-9468-4896-8F11-358E6FD2EF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93057" y="1176696"/>
            <a:ext cx="10515600" cy="4351338"/>
          </a:xfrm>
        </p:spPr>
        <p:txBody>
          <a:bodyPr/>
          <a:lstStyle/>
          <a:p>
            <a:pPr marL="0" lvl="2" indent="0" algn="ctr">
              <a:buNone/>
            </a:pPr>
            <a:endParaRPr lang="it-IT" sz="4000" dirty="0">
              <a:solidFill>
                <a:srgbClr val="FF0000"/>
              </a:solidFill>
            </a:endParaRPr>
          </a:p>
          <a:p>
            <a:pPr marL="0" lvl="2" indent="0" algn="ctr">
              <a:buNone/>
            </a:pPr>
            <a:r>
              <a:rPr lang="it-IT" sz="4000" dirty="0">
                <a:solidFill>
                  <a:srgbClr val="FF0000"/>
                </a:solidFill>
              </a:rPr>
              <a:t>Riusciamo a manifestare a parole </a:t>
            </a:r>
          </a:p>
          <a:p>
            <a:pPr marL="0" lvl="2" indent="0" algn="ctr">
              <a:buNone/>
            </a:pPr>
            <a:r>
              <a:rPr lang="it-IT" sz="4000" dirty="0">
                <a:solidFill>
                  <a:srgbClr val="FF0000"/>
                </a:solidFill>
              </a:rPr>
              <a:t>completamente </a:t>
            </a:r>
          </a:p>
          <a:p>
            <a:pPr marL="0" lvl="2" indent="0" algn="ctr">
              <a:buNone/>
            </a:pPr>
            <a:r>
              <a:rPr lang="it-IT" sz="4000" dirty="0">
                <a:solidFill>
                  <a:srgbClr val="FF0000"/>
                </a:solidFill>
              </a:rPr>
              <a:t>in che modo stiamo vivendo interiormente </a:t>
            </a:r>
          </a:p>
          <a:p>
            <a:pPr marL="0" lvl="2" indent="0" algn="ctr">
              <a:buNone/>
            </a:pPr>
            <a:r>
              <a:rPr lang="it-IT" sz="4000" dirty="0">
                <a:solidFill>
                  <a:srgbClr val="FF0000"/>
                </a:solidFill>
              </a:rPr>
              <a:t>la nostra esperienza ?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80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D5C9C8-E5AE-4500-9BFD-9CFD8CD92C5A}"/>
              </a:ext>
            </a:extLst>
          </p:cNvPr>
          <p:cNvSpPr txBox="1"/>
          <p:nvPr/>
        </p:nvSpPr>
        <p:spPr>
          <a:xfrm>
            <a:off x="3151238" y="2251587"/>
            <a:ext cx="5889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>
                <a:solidFill>
                  <a:srgbClr val="FF0000"/>
                </a:solidFill>
              </a:rPr>
              <a:t>Due questioni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F3FEA97-AEF8-48F2-8E36-DD26A93C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49" y="365126"/>
            <a:ext cx="11897032" cy="846852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Comunicazione superficiale/profonda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A37EF82-A0F0-4389-BB40-FF4EFF292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48" y="1695450"/>
            <a:ext cx="11808541" cy="2675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0" algn="ctr">
              <a:buNone/>
            </a:pPr>
            <a:r>
              <a:rPr lang="it-IT" sz="4000" dirty="0"/>
              <a:t>1.</a:t>
            </a:r>
          </a:p>
          <a:p>
            <a:pPr marL="0" lvl="3" indent="0" algn="just">
              <a:buNone/>
            </a:pPr>
            <a:r>
              <a:rPr lang="it-IT" sz="4000" dirty="0"/>
              <a:t>C’è sempre un </a:t>
            </a:r>
            <a:r>
              <a:rPr lang="it-IT" sz="4000" dirty="0">
                <a:solidFill>
                  <a:srgbClr val="FF0000"/>
                </a:solidFill>
              </a:rPr>
              <a:t>livello superficiale </a:t>
            </a:r>
            <a:r>
              <a:rPr lang="it-IT" sz="4000" dirty="0"/>
              <a:t>e un </a:t>
            </a:r>
            <a:r>
              <a:rPr lang="it-IT" sz="4000" dirty="0">
                <a:solidFill>
                  <a:srgbClr val="FF0000"/>
                </a:solidFill>
              </a:rPr>
              <a:t>livello profondo in ciò che comunichiamo </a:t>
            </a:r>
            <a:r>
              <a:rPr lang="it-IT" sz="4000" dirty="0"/>
              <a:t>(essere e apparire) </a:t>
            </a:r>
          </a:p>
          <a:p>
            <a:pPr marL="0" lvl="3" indent="0" algn="just">
              <a:buNone/>
            </a:pPr>
            <a:endParaRPr lang="it-IT" sz="2400" dirty="0"/>
          </a:p>
          <a:p>
            <a:pPr algn="just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718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F3FEA97-AEF8-48F2-8E36-DD26A93C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49" y="365126"/>
            <a:ext cx="11897032" cy="846852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La mappa non è il territorio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A37EF82-A0F0-4389-BB40-FF4EFF292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3" y="1695450"/>
            <a:ext cx="10841960" cy="423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3" indent="0" algn="ctr">
              <a:buNone/>
            </a:pPr>
            <a:r>
              <a:rPr lang="it-IT" sz="3600" dirty="0"/>
              <a:t>2.</a:t>
            </a:r>
          </a:p>
          <a:p>
            <a:pPr marL="0" lvl="3" indent="0" algn="just">
              <a:buNone/>
            </a:pPr>
            <a:r>
              <a:rPr lang="it-IT" sz="3600" dirty="0"/>
              <a:t>Posto che nel nostro mondo interiore tendiamo a costruire dei modelli, occorre ricordare:</a:t>
            </a:r>
          </a:p>
          <a:p>
            <a:pPr marL="742950" lvl="3" indent="-742950" algn="just">
              <a:buAutoNum type="alphaLcParenR"/>
            </a:pPr>
            <a:r>
              <a:rPr lang="it-IT" sz="3600" dirty="0">
                <a:solidFill>
                  <a:srgbClr val="FF0000"/>
                </a:solidFill>
              </a:rPr>
              <a:t>ognuno ha le proprie mappe mentali;</a:t>
            </a:r>
          </a:p>
          <a:p>
            <a:pPr marL="742950" lvl="3" indent="-742950" algn="just">
              <a:buAutoNum type="alphaLcParenR"/>
            </a:pPr>
            <a:r>
              <a:rPr lang="it-IT" sz="3600" dirty="0">
                <a:solidFill>
                  <a:srgbClr val="FF0000"/>
                </a:solidFill>
              </a:rPr>
              <a:t>la mappa non è mai precisamente uguale al territorio </a:t>
            </a:r>
            <a:r>
              <a:rPr lang="it-IT" sz="3600" dirty="0"/>
              <a:t>(perdita di informazioni per via di </a:t>
            </a:r>
            <a:r>
              <a:rPr lang="it-IT" sz="3600" dirty="0">
                <a:solidFill>
                  <a:srgbClr val="FF0000"/>
                </a:solidFill>
              </a:rPr>
              <a:t>generalizzazioni</a:t>
            </a:r>
            <a:r>
              <a:rPr lang="it-IT" sz="3600" dirty="0"/>
              <a:t>, </a:t>
            </a:r>
            <a:r>
              <a:rPr lang="it-IT" sz="3600" dirty="0">
                <a:solidFill>
                  <a:srgbClr val="FF0000"/>
                </a:solidFill>
              </a:rPr>
              <a:t>cancellazioni</a:t>
            </a:r>
            <a:r>
              <a:rPr lang="it-IT" sz="3600" dirty="0"/>
              <a:t>, </a:t>
            </a:r>
            <a:r>
              <a:rPr lang="it-IT" sz="3600" dirty="0">
                <a:solidFill>
                  <a:srgbClr val="FF0000"/>
                </a:solidFill>
              </a:rPr>
              <a:t>distorsioni</a:t>
            </a:r>
            <a:r>
              <a:rPr lang="it-IT" sz="3600" dirty="0"/>
              <a:t>)</a:t>
            </a:r>
          </a:p>
          <a:p>
            <a:pPr algn="just"/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0811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/>
          <a:stretch/>
        </p:blipFill>
        <p:spPr bwMode="auto">
          <a:xfrm>
            <a:off x="2201529" y="1966452"/>
            <a:ext cx="6951005" cy="454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FBF267-C568-4D22-B4A2-04C6757F6BEF}"/>
              </a:ext>
            </a:extLst>
          </p:cNvPr>
          <p:cNvSpPr txBox="1"/>
          <p:nvPr/>
        </p:nvSpPr>
        <p:spPr>
          <a:xfrm>
            <a:off x="1052052" y="419380"/>
            <a:ext cx="10205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solidFill>
                  <a:srgbClr val="FF0000"/>
                </a:solidFill>
              </a:rPr>
              <a:t>Le nostre mappe mentali sono una versione ridotta delle situazioni e in più noi esprimiamo solo in parte il nostro mondo interiore quando comunichiamo verbalmente</a:t>
            </a:r>
          </a:p>
        </p:txBody>
      </p:sp>
    </p:spTree>
    <p:extLst>
      <p:ext uri="{BB962C8B-B14F-4D97-AF65-F5344CB8AC3E}">
        <p14:creationId xmlns:p14="http://schemas.microsoft.com/office/powerpoint/2010/main" val="17354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67608" y="1628800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FF0000"/>
                </a:solidFill>
              </a:rPr>
              <a:t>Cancellazioni</a:t>
            </a:r>
          </a:p>
          <a:p>
            <a:pPr algn="ctr"/>
            <a:r>
              <a:rPr lang="it-IT" sz="4800" dirty="0">
                <a:solidFill>
                  <a:srgbClr val="FF0000"/>
                </a:solidFill>
              </a:rPr>
              <a:t>Generalizzazioni</a:t>
            </a:r>
          </a:p>
          <a:p>
            <a:pPr algn="ctr"/>
            <a:r>
              <a:rPr lang="it-IT" sz="4800" dirty="0">
                <a:solidFill>
                  <a:srgbClr val="FF0000"/>
                </a:solidFill>
              </a:rPr>
              <a:t>Deformazioni</a:t>
            </a:r>
          </a:p>
        </p:txBody>
      </p:sp>
    </p:spTree>
    <p:extLst>
      <p:ext uri="{BB962C8B-B14F-4D97-AF65-F5344CB8AC3E}">
        <p14:creationId xmlns:p14="http://schemas.microsoft.com/office/powerpoint/2010/main" val="375180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063552" y="836713"/>
            <a:ext cx="8229600" cy="5102027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rgbClr val="FF0000"/>
                </a:solidFill>
              </a:rPr>
              <a:t>Per esempio, se io ti dicessi:</a:t>
            </a:r>
          </a:p>
          <a:p>
            <a:pPr marL="0" indent="0" algn="ctr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dirty="0">
                <a:solidFill>
                  <a:srgbClr val="FF0000"/>
                </a:solidFill>
              </a:rPr>
              <a:t>«Qualcuno ha rubato la marmellata»</a:t>
            </a:r>
          </a:p>
          <a:p>
            <a:pPr marL="0" indent="0" algn="ctr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dirty="0">
                <a:solidFill>
                  <a:srgbClr val="FF0000"/>
                </a:solidFill>
              </a:rPr>
              <a:t>Quale modello della situazione cominci a farti?</a:t>
            </a:r>
          </a:p>
        </p:txBody>
      </p:sp>
    </p:spTree>
    <p:extLst>
      <p:ext uri="{BB962C8B-B14F-4D97-AF65-F5344CB8AC3E}">
        <p14:creationId xmlns:p14="http://schemas.microsoft.com/office/powerpoint/2010/main" val="8232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620688"/>
            <a:ext cx="87849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Domande che potrebbero venire spontanee:</a:t>
            </a: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>
                <a:solidFill>
                  <a:srgbClr val="FF0000"/>
                </a:solidFill>
              </a:rPr>
              <a:t>Chi ha rubato la marmellata?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Quando è stata rubata?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Quindi avevi una marmellata?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Che tipo di marmellata era?</a:t>
            </a:r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just"/>
            <a:r>
              <a:rPr lang="it-IT" dirty="0"/>
              <a:t>A questo punto la mappa della situazione che potremmo costruire sarà inevitabilmente imprecisa, mancano dei pezzi a questa mappa (</a:t>
            </a:r>
            <a:r>
              <a:rPr lang="it-IT" dirty="0">
                <a:solidFill>
                  <a:srgbClr val="FF0000"/>
                </a:solidFill>
              </a:rPr>
              <a:t>cancellazioni</a:t>
            </a:r>
            <a:r>
              <a:rPr lang="it-IT" dirty="0"/>
              <a:t>)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Potrebbero partire da qui alcune </a:t>
            </a:r>
            <a:r>
              <a:rPr lang="it-IT" dirty="0">
                <a:solidFill>
                  <a:srgbClr val="FF0000"/>
                </a:solidFill>
              </a:rPr>
              <a:t>generalizzazioni</a:t>
            </a:r>
            <a:r>
              <a:rPr lang="it-IT" dirty="0"/>
              <a:t> su chi l’ha fatto:</a:t>
            </a:r>
          </a:p>
          <a:p>
            <a:pPr algn="just"/>
            <a:endParaRPr lang="it-IT" dirty="0"/>
          </a:p>
          <a:p>
            <a:pPr algn="ctr"/>
            <a:r>
              <a:rPr lang="it-IT" dirty="0"/>
              <a:t>È un ladro</a:t>
            </a:r>
          </a:p>
          <a:p>
            <a:pPr algn="ctr"/>
            <a:r>
              <a:rPr lang="it-IT" dirty="0"/>
              <a:t>Si tratta di una persona che non rispetta la roba degli altri </a:t>
            </a:r>
          </a:p>
          <a:p>
            <a:pPr algn="ctr"/>
            <a:r>
              <a:rPr lang="it-IT" dirty="0"/>
              <a:t>È incontinente come un bambino goloso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Oppure iniziamo nel nostro modello a compiere delle </a:t>
            </a:r>
            <a:r>
              <a:rPr lang="it-IT" dirty="0">
                <a:solidFill>
                  <a:srgbClr val="FF0000"/>
                </a:solidFill>
              </a:rPr>
              <a:t>deformazioni: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Perché lo dici proprio a me? Pensi che sia stato io?</a:t>
            </a:r>
          </a:p>
          <a:p>
            <a:pPr algn="ctr"/>
            <a:r>
              <a:rPr lang="it-IT" dirty="0"/>
              <a:t>Secondo me, è stato lui e sta cercando di nasconderlo fingendo un’indagine</a:t>
            </a:r>
          </a:p>
          <a:p>
            <a:pPr algn="just"/>
            <a:endParaRPr lang="it-IT" dirty="0"/>
          </a:p>
          <a:p>
            <a:pPr algn="ctr"/>
            <a:endParaRPr lang="it-IT" dirty="0">
              <a:solidFill>
                <a:srgbClr val="FF0000"/>
              </a:solidFill>
            </a:endParaRPr>
          </a:p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31504" y="692696"/>
            <a:ext cx="87849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dirty="0">
                <a:solidFill>
                  <a:srgbClr val="FF0000"/>
                </a:solidFill>
              </a:rPr>
              <a:t>Generalizzare, cancellare, deformare</a:t>
            </a:r>
            <a:endParaRPr lang="it-IT" sz="3200" dirty="0"/>
          </a:p>
          <a:p>
            <a:pPr algn="just"/>
            <a:endParaRPr lang="it-IT" sz="2000" dirty="0"/>
          </a:p>
          <a:p>
            <a:pPr algn="just"/>
            <a:r>
              <a:rPr lang="it-IT" sz="2000" dirty="0"/>
              <a:t>Questi tre filtri mentali sono importanti per la nostra sopravvivenza, possono essere </a:t>
            </a:r>
            <a:r>
              <a:rPr lang="it-IT" sz="2000" dirty="0">
                <a:solidFill>
                  <a:srgbClr val="FF0000"/>
                </a:solidFill>
              </a:rPr>
              <a:t>una risorsa, ma anche un problema </a:t>
            </a:r>
          </a:p>
          <a:p>
            <a:pPr algn="just"/>
            <a:endParaRPr lang="it-IT" sz="2000" dirty="0">
              <a:solidFill>
                <a:srgbClr val="FF0000"/>
              </a:solidFill>
            </a:endParaRPr>
          </a:p>
          <a:p>
            <a:pPr algn="just"/>
            <a:r>
              <a:rPr lang="it-IT" sz="2000" dirty="0"/>
              <a:t>Per es. </a:t>
            </a:r>
          </a:p>
          <a:p>
            <a:pPr algn="just"/>
            <a:r>
              <a:rPr lang="it-IT" sz="2000" dirty="0">
                <a:solidFill>
                  <a:srgbClr val="FF0000"/>
                </a:solidFill>
              </a:rPr>
              <a:t>Risorsa</a:t>
            </a:r>
            <a:r>
              <a:rPr lang="it-IT" sz="2000" dirty="0"/>
              <a:t>: non distrarmi a pensare come sono seduto in questo momento mentre ti sto ascoltando; oppure deformare per ricreare in senso artistico un oggetto; oppure non stare a pensare tutte le volte che devo aprire una porta come si fa, si tratta comunque di afferrare una maniglia e tirarla in basso. </a:t>
            </a:r>
          </a:p>
          <a:p>
            <a:pPr algn="just"/>
            <a:endParaRPr lang="it-IT" sz="2000" dirty="0">
              <a:solidFill>
                <a:srgbClr val="FF0000"/>
              </a:solidFill>
            </a:endParaRPr>
          </a:p>
          <a:p>
            <a:pPr algn="just"/>
            <a:endParaRPr lang="it-IT" sz="2000" dirty="0">
              <a:solidFill>
                <a:srgbClr val="FF0000"/>
              </a:solidFill>
            </a:endParaRPr>
          </a:p>
          <a:p>
            <a:pPr algn="just"/>
            <a:r>
              <a:rPr lang="it-IT" sz="2000" dirty="0">
                <a:solidFill>
                  <a:srgbClr val="FF0000"/>
                </a:solidFill>
              </a:rPr>
              <a:t>Problema</a:t>
            </a:r>
            <a:r>
              <a:rPr lang="it-IT" sz="2000" dirty="0"/>
              <a:t>: cercare per terra un mazzo di chiavi che abbiamo in mano; oppure ritenere che uno ce l’ha con noi solo perché sta fissando nella nostra direzione; non sapere aprire una porta in cui la maniglia è stata montata al contrario)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680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4516" y="639097"/>
            <a:ext cx="10962967" cy="1199536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Le nuove tecnologie dell’informazione e della comunicazione in che misura ci aiutano ad essere connessi l’un l’altro? </a:t>
            </a:r>
            <a:r>
              <a:rPr lang="it-IT" sz="1400" b="1" dirty="0">
                <a:solidFill>
                  <a:srgbClr val="FF0000"/>
                </a:solidFill>
              </a:rPr>
              <a:t/>
            </a:r>
            <a:br>
              <a:rPr lang="it-IT" sz="1400" b="1" dirty="0">
                <a:solidFill>
                  <a:srgbClr val="FF0000"/>
                </a:solidFill>
              </a:rPr>
            </a:b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927648" y="4941168"/>
            <a:ext cx="6400800" cy="838944"/>
          </a:xfrm>
        </p:spPr>
        <p:txBody>
          <a:bodyPr>
            <a:normAutofit/>
          </a:bodyPr>
          <a:lstStyle/>
          <a:p>
            <a:r>
              <a:rPr lang="it-IT" sz="1800" b="1" dirty="0"/>
              <a:t>Connessi con se stessi </a:t>
            </a:r>
            <a:br>
              <a:rPr lang="it-IT" sz="1800" b="1" dirty="0"/>
            </a:br>
            <a:r>
              <a:rPr lang="it-IT" sz="1800" b="1" dirty="0"/>
              <a:t>Connessi con l’altro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2276873"/>
            <a:ext cx="4536503" cy="255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47528" y="476672"/>
            <a:ext cx="8363272" cy="600032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it-IT" dirty="0"/>
              <a:t>E’ impossibile deformare senza generalizzare o cancellare; oppure cancellare senza generalizzare ecc. Si tratta di </a:t>
            </a:r>
            <a:r>
              <a:rPr lang="it-IT" dirty="0">
                <a:solidFill>
                  <a:srgbClr val="FF0000"/>
                </a:solidFill>
              </a:rPr>
              <a:t>tre aspetti strettamente collegati tra loro</a:t>
            </a:r>
            <a:endParaRPr lang="it-IT" dirty="0"/>
          </a:p>
          <a:p>
            <a:pPr algn="just"/>
            <a:endParaRPr lang="it-IT" dirty="0"/>
          </a:p>
          <a:p>
            <a:pPr marL="0" indent="0" algn="just">
              <a:buNone/>
            </a:pPr>
            <a:r>
              <a:rPr lang="it-IT" dirty="0"/>
              <a:t>Per esempio: «chi ha rubato la marmellata?»</a:t>
            </a:r>
          </a:p>
          <a:p>
            <a:pPr algn="just"/>
            <a:endParaRPr lang="it-IT" dirty="0"/>
          </a:p>
          <a:p>
            <a:pPr algn="just"/>
            <a:r>
              <a:rPr lang="it-IT" dirty="0">
                <a:solidFill>
                  <a:srgbClr val="FF0000"/>
                </a:solidFill>
              </a:rPr>
              <a:t>Cancellazione</a:t>
            </a:r>
            <a:r>
              <a:rPr lang="it-IT" dirty="0"/>
              <a:t>: in realtà non lo so, non ho l’informazione per saperlo, ma inizio a farmi un modello della situazione ignorando questo fatto </a:t>
            </a:r>
          </a:p>
          <a:p>
            <a:pPr algn="just"/>
            <a:r>
              <a:rPr lang="it-IT" dirty="0">
                <a:solidFill>
                  <a:srgbClr val="FF0000"/>
                </a:solidFill>
              </a:rPr>
              <a:t>Generalizzazione</a:t>
            </a:r>
            <a:r>
              <a:rPr lang="it-IT" dirty="0"/>
              <a:t>: chi l’ha fatto è sicuramente un ladro perché tutti quello che rubano sono ladri; ma potrebbe anche essere un goloso perché tutti i golosi amano la marmellata; </a:t>
            </a:r>
          </a:p>
          <a:p>
            <a:pPr algn="just"/>
            <a:r>
              <a:rPr lang="it-IT" dirty="0">
                <a:solidFill>
                  <a:srgbClr val="FF0000"/>
                </a:solidFill>
              </a:rPr>
              <a:t>Deformazione</a:t>
            </a:r>
            <a:r>
              <a:rPr lang="it-IT" dirty="0"/>
              <a:t>: parlare di rubare per un po’ di marmellata mi pare esagerato, chi fa questa affermazione tende facilmente ad accusare gli altri, magari è avaro o è un criticone o è solo un po’ nervoso perché non riesce a trovare la marmellata (che è sicuramente sua) ed esagera nel dire le cose</a:t>
            </a:r>
          </a:p>
          <a:p>
            <a:pPr marL="0" indent="0" algn="just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721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BF7EE-2A58-4487-9D59-28AA76AC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Riassumendo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D9DD6B7D-8CE5-421E-8CE0-7165B92F0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845"/>
            <a:ext cx="10515600" cy="47611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3200" b="1" dirty="0"/>
              <a:t>Essere/apparire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3200" b="1" dirty="0"/>
              <a:t>nei nostri modelli mentali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3200" b="1" dirty="0"/>
              <a:t>nelle parole che diciamo</a:t>
            </a:r>
          </a:p>
          <a:p>
            <a:pPr marL="0" indent="0" algn="ctr">
              <a:buNone/>
            </a:pPr>
            <a:endParaRPr lang="it-IT" sz="3200" b="1" dirty="0"/>
          </a:p>
          <a:p>
            <a:pPr marL="0" indent="0" algn="ctr">
              <a:buNone/>
            </a:pPr>
            <a:r>
              <a:rPr lang="it-IT" sz="3200" dirty="0">
                <a:solidFill>
                  <a:srgbClr val="FF0000"/>
                </a:solidFill>
              </a:rPr>
              <a:t>Struttura Profonda </a:t>
            </a:r>
          </a:p>
          <a:p>
            <a:pPr marL="0" indent="0" algn="ctr">
              <a:buNone/>
            </a:pPr>
            <a:r>
              <a:rPr lang="it-IT" sz="3200" dirty="0">
                <a:solidFill>
                  <a:srgbClr val="FF0000"/>
                </a:solidFill>
              </a:rPr>
              <a:t>≠</a:t>
            </a:r>
            <a:r>
              <a:rPr lang="it-IT" sz="3200" dirty="0"/>
              <a:t> </a:t>
            </a:r>
          </a:p>
          <a:p>
            <a:pPr marL="0" indent="0" algn="ctr">
              <a:buNone/>
            </a:pPr>
            <a:r>
              <a:rPr lang="it-IT" sz="3200" dirty="0">
                <a:solidFill>
                  <a:srgbClr val="FF0000"/>
                </a:solidFill>
              </a:rPr>
              <a:t>Struttura Superficiale </a:t>
            </a:r>
          </a:p>
          <a:p>
            <a:pPr marL="0" indent="0" algn="ctr">
              <a:buNone/>
            </a:pPr>
            <a:endParaRPr lang="it-I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89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717755" y="0"/>
            <a:ext cx="11287432" cy="677442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it-IT" sz="3500" b="1" dirty="0"/>
          </a:p>
          <a:p>
            <a:pPr marL="0" indent="0">
              <a:buNone/>
            </a:pPr>
            <a:r>
              <a:rPr lang="it-IT" sz="4000" b="1" dirty="0"/>
              <a:t>Nella comunicazione verbale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it-IT" sz="3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3400" dirty="0"/>
              <a:t>struttura superficiale esterna (le parole che diciamo)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3400" dirty="0"/>
              <a:t>                                           ≠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3400" dirty="0">
                <a:solidFill>
                  <a:srgbClr val="FF0000"/>
                </a:solidFill>
              </a:rPr>
              <a:t>struttura profonda (mappa mentale interna)</a:t>
            </a:r>
          </a:p>
          <a:p>
            <a:pPr marL="0" indent="0" algn="ctr">
              <a:buNone/>
            </a:pPr>
            <a:endParaRPr lang="it-IT" sz="3400" dirty="0"/>
          </a:p>
          <a:p>
            <a:pPr marL="0" indent="0" algn="r">
              <a:buNone/>
            </a:pPr>
            <a:r>
              <a:rPr lang="it-IT" sz="4000" b="1" dirty="0"/>
              <a:t>Nella nostra mente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endParaRPr lang="it-IT" sz="3400" dirty="0"/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3400" dirty="0"/>
              <a:t>I nostri modelli mentali (mappa)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3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              ≠ 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3400" dirty="0">
                <a:solidFill>
                  <a:srgbClr val="FF0000"/>
                </a:solidFill>
              </a:rPr>
              <a:t>territorio (evento esterno)</a:t>
            </a:r>
            <a:endParaRPr lang="it-IT" sz="3400" dirty="0"/>
          </a:p>
          <a:p>
            <a:pPr marL="0" indent="0" algn="just">
              <a:buNone/>
            </a:pPr>
            <a:endParaRPr lang="it-IT" sz="3400" dirty="0"/>
          </a:p>
          <a:p>
            <a:pPr marL="0" indent="0" algn="just">
              <a:buNone/>
            </a:pPr>
            <a:endParaRPr lang="it-IT" sz="3400" dirty="0"/>
          </a:p>
          <a:p>
            <a:pPr marL="0" indent="0" algn="just">
              <a:buNone/>
            </a:pPr>
            <a:r>
              <a:rPr lang="it-IT" sz="3400" dirty="0"/>
              <a:t>Vi sono 12 discrepanze possibili (sono </a:t>
            </a:r>
            <a:r>
              <a:rPr lang="it-IT" sz="3400" dirty="0">
                <a:solidFill>
                  <a:srgbClr val="FF0000"/>
                </a:solidFill>
              </a:rPr>
              <a:t>tutti casi particolari di cancellazione, generalizzazione, distorsione</a:t>
            </a:r>
            <a:r>
              <a:rPr lang="it-IT" sz="3400" dirty="0"/>
              <a:t>)</a:t>
            </a:r>
          </a:p>
          <a:p>
            <a:pPr marL="0" indent="0" algn="just">
              <a:buNone/>
            </a:pPr>
            <a:endParaRPr lang="it-IT" sz="3400" dirty="0"/>
          </a:p>
          <a:p>
            <a:pPr marL="0" indent="0" algn="just">
              <a:buNone/>
            </a:pPr>
            <a:r>
              <a:rPr lang="it-IT" sz="3400" dirty="0">
                <a:solidFill>
                  <a:srgbClr val="FF0000"/>
                </a:solidFill>
              </a:rPr>
              <a:t>Il </a:t>
            </a:r>
            <a:r>
              <a:rPr lang="it-IT" sz="3400" dirty="0" err="1">
                <a:solidFill>
                  <a:srgbClr val="FF0000"/>
                </a:solidFill>
              </a:rPr>
              <a:t>Metamodello</a:t>
            </a:r>
            <a:r>
              <a:rPr lang="it-IT" sz="3400" dirty="0">
                <a:solidFill>
                  <a:srgbClr val="FF0000"/>
                </a:solidFill>
              </a:rPr>
              <a:t> </a:t>
            </a:r>
            <a:r>
              <a:rPr lang="it-IT" sz="3400" dirty="0"/>
              <a:t>(</a:t>
            </a:r>
            <a:r>
              <a:rPr lang="it-IT" sz="3400" b="1" dirty="0" err="1"/>
              <a:t>Bandler</a:t>
            </a:r>
            <a:r>
              <a:rPr lang="it-IT" sz="3400" b="1" dirty="0"/>
              <a:t>-Grinder</a:t>
            </a:r>
            <a:r>
              <a:rPr lang="it-IT" sz="3400" dirty="0"/>
              <a:t>) è lo studio di queste </a:t>
            </a:r>
            <a:r>
              <a:rPr lang="it-IT" sz="3400" dirty="0">
                <a:solidFill>
                  <a:srgbClr val="FF0000"/>
                </a:solidFill>
              </a:rPr>
              <a:t>12  violazioni</a:t>
            </a:r>
          </a:p>
          <a:p>
            <a:pPr marL="0" indent="0" algn="just">
              <a:buNone/>
            </a:pPr>
            <a:endParaRPr lang="it-IT" sz="3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3400" dirty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54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882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Le 12 violazioni della struttura profonda (</a:t>
            </a:r>
            <a:r>
              <a:rPr lang="it-IT" sz="2800" b="1" dirty="0" err="1">
                <a:solidFill>
                  <a:srgbClr val="FF0000"/>
                </a:solidFill>
              </a:rPr>
              <a:t>metamodello</a:t>
            </a:r>
            <a:r>
              <a:rPr lang="it-IT" sz="28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323191"/>
            <a:ext cx="10515600" cy="485377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Cancellazioni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dirty="0"/>
              <a:t>Semplici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dirty="0"/>
              <a:t>Complesse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dirty="0"/>
              <a:t>Mancanza di indice referenziale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t-IT" dirty="0"/>
              <a:t>Verbi non specificati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Generalizzazioni</a:t>
            </a:r>
          </a:p>
          <a:p>
            <a:pPr marL="457200" indent="-457200" algn="just">
              <a:buFont typeface="+mj-lt"/>
              <a:buAutoNum type="arabicPeriod" startAt="5"/>
            </a:pPr>
            <a:r>
              <a:rPr lang="it-IT" dirty="0"/>
              <a:t>Quantificatori universali</a:t>
            </a:r>
          </a:p>
          <a:p>
            <a:pPr marL="457200" indent="-457200" algn="just">
              <a:buFont typeface="+mj-lt"/>
              <a:buAutoNum type="arabicPeriod" startAt="5"/>
            </a:pPr>
            <a:r>
              <a:rPr lang="it-IT" dirty="0"/>
              <a:t>Performative perse</a:t>
            </a:r>
          </a:p>
          <a:p>
            <a:pPr marL="457200" indent="-457200" algn="just">
              <a:buFont typeface="+mj-lt"/>
              <a:buAutoNum type="arabicPeriod" startAt="5"/>
            </a:pPr>
            <a:r>
              <a:rPr lang="it-IT" dirty="0"/>
              <a:t>Operatori modali (devo, posso)</a:t>
            </a:r>
          </a:p>
          <a:p>
            <a:pPr marL="0" indent="0" algn="just">
              <a:buNone/>
            </a:pPr>
            <a:r>
              <a:rPr lang="it-IT" dirty="0">
                <a:solidFill>
                  <a:srgbClr val="FF0000"/>
                </a:solidFill>
              </a:rPr>
              <a:t>Deformazioni</a:t>
            </a:r>
          </a:p>
          <a:p>
            <a:pPr marL="514350" indent="-514350" algn="just">
              <a:buFont typeface="+mj-lt"/>
              <a:buAutoNum type="arabicPeriod" startAt="8"/>
            </a:pPr>
            <a:r>
              <a:rPr lang="it-IT" dirty="0"/>
              <a:t>Nominalizzazioni</a:t>
            </a:r>
          </a:p>
          <a:p>
            <a:pPr marL="457200" indent="-457200" algn="just">
              <a:buFont typeface="+mj-lt"/>
              <a:buAutoNum type="arabicPeriod" startAt="8"/>
            </a:pPr>
            <a:r>
              <a:rPr lang="it-IT" dirty="0"/>
              <a:t>Lettura del pensiero</a:t>
            </a:r>
          </a:p>
          <a:p>
            <a:pPr marL="457200" indent="-457200" algn="just">
              <a:buFont typeface="+mj-lt"/>
              <a:buAutoNum type="arabicPeriod" startAt="8"/>
            </a:pPr>
            <a:r>
              <a:rPr lang="it-IT" dirty="0"/>
              <a:t>Causa-effetto</a:t>
            </a:r>
          </a:p>
          <a:p>
            <a:pPr marL="457200" indent="-457200" algn="just">
              <a:buFont typeface="+mj-lt"/>
              <a:buAutoNum type="arabicPeriod" startAt="8"/>
            </a:pPr>
            <a:r>
              <a:rPr lang="it-IT" dirty="0"/>
              <a:t>Equivalenze complesse</a:t>
            </a:r>
          </a:p>
          <a:p>
            <a:pPr marL="457200" indent="-457200" algn="just">
              <a:buFont typeface="+mj-lt"/>
              <a:buAutoNum type="arabicPeriod" startAt="8"/>
            </a:pPr>
            <a:r>
              <a:rPr lang="it-IT" dirty="0"/>
              <a:t>Presupposizioni</a:t>
            </a:r>
          </a:p>
        </p:txBody>
      </p:sp>
    </p:spTree>
    <p:extLst>
      <p:ext uri="{BB962C8B-B14F-4D97-AF65-F5344CB8AC3E}">
        <p14:creationId xmlns:p14="http://schemas.microsoft.com/office/powerpoint/2010/main" val="8256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1729047"/>
            <a:ext cx="12192000" cy="4447916"/>
          </a:xfrm>
        </p:spPr>
        <p:txBody>
          <a:bodyPr>
            <a:normAutofit/>
          </a:bodyPr>
          <a:lstStyle/>
          <a:p>
            <a:pPr marL="457200" indent="-457200" algn="just">
              <a:buAutoNum type="arabicPeriod"/>
            </a:pPr>
            <a:r>
              <a:rPr lang="en-GB" altLang="it-IT" sz="2400" dirty="0" err="1">
                <a:solidFill>
                  <a:srgbClr val="FF0000"/>
                </a:solidFill>
              </a:rPr>
              <a:t>Comunicazione</a:t>
            </a:r>
            <a:r>
              <a:rPr lang="en-GB" altLang="it-IT" sz="2400" dirty="0">
                <a:solidFill>
                  <a:srgbClr val="FF0000"/>
                </a:solidFill>
              </a:rPr>
              <a:t>     </a:t>
            </a:r>
            <a:r>
              <a:rPr lang="en-GB" altLang="it-IT" sz="2400" dirty="0" err="1">
                <a:solidFill>
                  <a:srgbClr val="FF0000"/>
                </a:solidFill>
              </a:rPr>
              <a:t>Informazione</a:t>
            </a:r>
            <a:r>
              <a:rPr lang="en-GB" altLang="it-IT" sz="2400" dirty="0">
                <a:solidFill>
                  <a:srgbClr val="FF0000"/>
                </a:solidFill>
              </a:rPr>
              <a:t> (</a:t>
            </a:r>
            <a:r>
              <a:rPr lang="en-GB" altLang="it-IT" sz="2400" dirty="0" err="1">
                <a:solidFill>
                  <a:srgbClr val="FF0000"/>
                </a:solidFill>
              </a:rPr>
              <a:t>comunicazione</a:t>
            </a:r>
            <a:r>
              <a:rPr lang="en-GB" altLang="it-IT" sz="2400" dirty="0">
                <a:solidFill>
                  <a:srgbClr val="FF0000"/>
                </a:solidFill>
              </a:rPr>
              <a:t> &lt;-&gt;</a:t>
            </a:r>
            <a:r>
              <a:rPr lang="en-GB" altLang="it-IT" sz="2400" dirty="0" err="1">
                <a:solidFill>
                  <a:srgbClr val="FF0000"/>
                </a:solidFill>
              </a:rPr>
              <a:t>relazione</a:t>
            </a:r>
            <a:r>
              <a:rPr lang="en-GB" altLang="it-IT" sz="2400" dirty="0">
                <a:solidFill>
                  <a:srgbClr val="FF0000"/>
                </a:solidFill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it-IT" sz="2400" dirty="0">
                <a:solidFill>
                  <a:srgbClr val="FF0000"/>
                </a:solidFill>
              </a:rPr>
              <a:t>Non si può non comunicare (importanza del linguaggio non verbale)</a:t>
            </a:r>
          </a:p>
          <a:p>
            <a:pPr marL="457200" lvl="0" indent="-457200" algn="just">
              <a:buFont typeface="Arial" panose="020B0604020202020204" pitchFamily="34" charset="0"/>
              <a:buAutoNum type="arabicPeriod"/>
            </a:pPr>
            <a:r>
              <a:rPr lang="it-IT" sz="2400" dirty="0">
                <a:solidFill>
                  <a:srgbClr val="FF0000"/>
                </a:solidFill>
              </a:rPr>
              <a:t>La  comunicazione è un processo che consiste non solo nell’intenzione, ma nel risultato (importanza del rapporto con l’altro)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it-IT" sz="2400" dirty="0">
                <a:solidFill>
                  <a:srgbClr val="FF0000"/>
                </a:solidFill>
              </a:rPr>
              <a:t>Ognuno di noi fa un’esperienza soggettiva e interpreta in modo diverso gli eventi che accadono (ognuno di noi tende a costruire una propria mappa mentale della realtà)</a:t>
            </a:r>
          </a:p>
          <a:p>
            <a:pPr marL="457200" indent="-457200" algn="just">
              <a:buFont typeface="Arial" panose="020B0604020202020204" pitchFamily="34" charset="0"/>
              <a:buAutoNum type="arabicPeriod"/>
            </a:pPr>
            <a:r>
              <a:rPr lang="it-IT" sz="2400" dirty="0">
                <a:solidFill>
                  <a:srgbClr val="FF0000"/>
                </a:solidFill>
              </a:rPr>
              <a:t>La mappa non è il territorio (generalizzazioni, cancellazioni, distorsioni)</a:t>
            </a:r>
          </a:p>
          <a:p>
            <a:pPr marL="0" indent="0" algn="just">
              <a:buNone/>
            </a:pPr>
            <a:endParaRPr lang="it-IT" sz="1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it-IT" sz="1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AutoNum type="arabicPeriod"/>
            </a:pPr>
            <a:endParaRPr lang="it-IT" sz="1800" u="sng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endParaRPr lang="en-GB" altLang="it-IT" sz="2400" b="1" dirty="0">
              <a:solidFill>
                <a:srgbClr val="FF0000"/>
              </a:solidFill>
            </a:endParaRPr>
          </a:p>
          <a:p>
            <a:pPr marL="457200" indent="-457200" algn="just">
              <a:buAutoNum type="arabicPeriod"/>
            </a:pPr>
            <a:endParaRPr lang="en-GB" altLang="it-IT" sz="2400" b="1" dirty="0">
              <a:solidFill>
                <a:srgbClr val="FF0000"/>
              </a:solidFill>
            </a:endParaRPr>
          </a:p>
          <a:p>
            <a:endParaRPr lang="it-IT" dirty="0"/>
          </a:p>
        </p:txBody>
      </p:sp>
      <p:sp>
        <p:nvSpPr>
          <p:cNvPr id="15366" name="Rectangle 4"/>
          <p:cNvSpPr>
            <a:spLocks noChangeArrowheads="1"/>
          </p:cNvSpPr>
          <p:nvPr/>
        </p:nvSpPr>
        <p:spPr bwMode="auto">
          <a:xfrm>
            <a:off x="2912340" y="2322395"/>
            <a:ext cx="6624638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it-IT" sz="4000" dirty="0">
                <a:solidFill>
                  <a:srgbClr val="FF0000"/>
                </a:solidFill>
                <a:latin typeface="Times New Roman" charset="0"/>
              </a:rPr>
              <a:t>                                 </a:t>
            </a:r>
          </a:p>
        </p:txBody>
      </p:sp>
      <p:sp>
        <p:nvSpPr>
          <p:cNvPr id="12" name="Diverso da 11">
            <a:extLst>
              <a:ext uri="{FF2B5EF4-FFF2-40B4-BE49-F238E27FC236}">
                <a16:creationId xmlns:a16="http://schemas.microsoft.com/office/drawing/2014/main" id="{07863F5E-3A34-4D58-9227-65D8A13062A0}"/>
              </a:ext>
            </a:extLst>
          </p:cNvPr>
          <p:cNvSpPr/>
          <p:nvPr/>
        </p:nvSpPr>
        <p:spPr>
          <a:xfrm>
            <a:off x="2488786" y="1847461"/>
            <a:ext cx="235753" cy="224913"/>
          </a:xfrm>
          <a:prstGeom prst="mathNotEqual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 sz="110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046169" y="691764"/>
            <a:ext cx="10356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Alcuni presupposti della comunicazione-relazione (quadro sintetico)</a:t>
            </a:r>
          </a:p>
        </p:txBody>
      </p:sp>
    </p:spTree>
    <p:extLst>
      <p:ext uri="{BB962C8B-B14F-4D97-AF65-F5344CB8AC3E}">
        <p14:creationId xmlns:p14="http://schemas.microsoft.com/office/powerpoint/2010/main" val="4316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79020"/>
            <a:ext cx="7632848" cy="577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40224" y="1206486"/>
            <a:ext cx="360040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7464152" y="3737009"/>
            <a:ext cx="201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Forse è solo il caso di cambiare la mappa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071664" y="518345"/>
            <a:ext cx="5400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Altre considerazioni su quanto appreso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07500" y="1296784"/>
            <a:ext cx="3149284" cy="738664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1400" b="1" dirty="0"/>
              <a:t>Ogni comunicazione mette in campo relazioni, emozioni, stati del corpo consci e inconsci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5159896" y="1494518"/>
            <a:ext cx="432048" cy="2880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762452" y="1305496"/>
            <a:ext cx="2916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Impariamo ad osservare più attentamente (calibrare) il V, </a:t>
            </a:r>
            <a:r>
              <a:rPr lang="it-IT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PV</a:t>
            </a:r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 </a:t>
            </a:r>
            <a:r>
              <a:rPr lang="it-IT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NV</a:t>
            </a:r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09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520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Esercizi di lettura del linguaggio non verbale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9768" y="1367963"/>
            <a:ext cx="10754032" cy="512491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b="1" dirty="0"/>
              <a:t>Coppie di persone A e B (esercizio di sintonia (calibrazione) visiva del non-verbale osservando V) (2 volte a rotazione e con persone diverse)</a:t>
            </a:r>
            <a:endParaRPr lang="it-IT" dirty="0"/>
          </a:p>
          <a:p>
            <a:pPr lvl="0"/>
            <a:r>
              <a:rPr lang="it-IT" dirty="0"/>
              <a:t>A pensa una cosa/persona/situazione che piace</a:t>
            </a:r>
          </a:p>
          <a:p>
            <a:pPr lvl="0"/>
            <a:r>
              <a:rPr lang="it-IT" dirty="0"/>
              <a:t>B calibra NV osservando V</a:t>
            </a:r>
          </a:p>
          <a:p>
            <a:endParaRPr lang="it-IT" dirty="0"/>
          </a:p>
          <a:p>
            <a:pPr lvl="0"/>
            <a:r>
              <a:rPr lang="it-IT" dirty="0"/>
              <a:t>A pensa una cosa/persona/situazione che non piace</a:t>
            </a:r>
          </a:p>
          <a:p>
            <a:pPr lvl="0"/>
            <a:r>
              <a:rPr lang="it-IT" dirty="0"/>
              <a:t>B calibra NV osservando V</a:t>
            </a:r>
          </a:p>
          <a:p>
            <a:endParaRPr lang="it-IT" dirty="0"/>
          </a:p>
          <a:p>
            <a:pPr lvl="0"/>
            <a:r>
              <a:rPr lang="it-IT" dirty="0"/>
              <a:t>A pensa a una delle due cose di cui sopra</a:t>
            </a:r>
          </a:p>
          <a:p>
            <a:pPr lvl="0" algn="just"/>
            <a:r>
              <a:rPr lang="it-IT" dirty="0"/>
              <a:t>B calibra NV osservando V e riconosce, calibrando, se si tratta di una cosa che piace o non piace</a:t>
            </a:r>
          </a:p>
          <a:p>
            <a:pPr lvl="0" algn="just"/>
            <a:endParaRPr lang="it-IT" dirty="0"/>
          </a:p>
          <a:p>
            <a:pPr lvl="0" algn="just"/>
            <a:r>
              <a:rPr lang="it-IT" dirty="0"/>
              <a:t>Riflessione finale sull’esperienza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076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Esercizi di lettura del linguaggio non verbale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801574" cy="4351338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Calibratura multipla V, PV, NV (15 minuti per gruppo)</a:t>
            </a:r>
            <a:endParaRPr lang="it-IT" dirty="0"/>
          </a:p>
          <a:p>
            <a:pPr algn="just"/>
            <a:r>
              <a:rPr lang="it-IT" dirty="0"/>
              <a:t>Gruppi da 4 a turno 1 persona racconta in piedi una storia vera/falsa/ vera o falsa?</a:t>
            </a:r>
          </a:p>
          <a:p>
            <a:pPr marL="0" indent="0" algn="just">
              <a:buNone/>
            </a:pPr>
            <a:endParaRPr lang="it-IT" dirty="0"/>
          </a:p>
          <a:p>
            <a:pPr algn="just"/>
            <a:r>
              <a:rPr lang="it-IT" dirty="0"/>
              <a:t>Gli altri osservano V, PV, NV, calibrano i due casi dischiarati e tentano di riconoscere se il terzo caso di storia è V/F senza che il narratore lo ha dichiarato. Non tirare ad indovinare. Ricostruire il processo. Confronto tra i 3 osservatori. Dichiarare il processo osservato senza commenti. Riflessione finale sull’esperienza</a:t>
            </a:r>
          </a:p>
          <a:p>
            <a:pPr algn="just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49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18566" y="2761129"/>
            <a:ext cx="1096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FF0000"/>
                </a:solidFill>
              </a:rPr>
              <a:t>Alcuni presupposti della comunicazione</a:t>
            </a:r>
          </a:p>
        </p:txBody>
      </p:sp>
    </p:spTree>
    <p:extLst>
      <p:ext uri="{BB962C8B-B14F-4D97-AF65-F5344CB8AC3E}">
        <p14:creationId xmlns:p14="http://schemas.microsoft.com/office/powerpoint/2010/main" val="3568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1729047"/>
            <a:ext cx="12192000" cy="4447916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it-IT" sz="6000" b="1" dirty="0">
                <a:solidFill>
                  <a:srgbClr val="FF0000"/>
                </a:solidFill>
              </a:rPr>
              <a:t>1.</a:t>
            </a:r>
          </a:p>
          <a:p>
            <a:pPr marL="0" indent="0" algn="ctr">
              <a:buNone/>
            </a:pPr>
            <a:r>
              <a:rPr lang="en-GB" altLang="it-IT" sz="6000" b="1" dirty="0">
                <a:solidFill>
                  <a:srgbClr val="FF0000"/>
                </a:solidFill>
              </a:rPr>
              <a:t>COMUNICAZIONE      INFORMAZIONE</a:t>
            </a:r>
          </a:p>
          <a:p>
            <a:endParaRPr lang="it-IT" dirty="0"/>
          </a:p>
        </p:txBody>
      </p:sp>
      <p:sp>
        <p:nvSpPr>
          <p:cNvPr id="15366" name="Rectangle 4"/>
          <p:cNvSpPr>
            <a:spLocks noChangeArrowheads="1"/>
          </p:cNvSpPr>
          <p:nvPr/>
        </p:nvSpPr>
        <p:spPr bwMode="auto">
          <a:xfrm>
            <a:off x="2912340" y="2322395"/>
            <a:ext cx="6624638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it-IT" sz="4000" dirty="0">
                <a:solidFill>
                  <a:srgbClr val="FF0000"/>
                </a:solidFill>
                <a:latin typeface="Times New Roman" charset="0"/>
              </a:rPr>
              <a:t>                                 </a:t>
            </a:r>
          </a:p>
        </p:txBody>
      </p:sp>
      <p:sp>
        <p:nvSpPr>
          <p:cNvPr id="12" name="Diverso da 11">
            <a:extLst>
              <a:ext uri="{FF2B5EF4-FFF2-40B4-BE49-F238E27FC236}">
                <a16:creationId xmlns:a16="http://schemas.microsoft.com/office/drawing/2014/main" id="{07863F5E-3A34-4D58-9227-65D8A13062A0}"/>
              </a:ext>
            </a:extLst>
          </p:cNvPr>
          <p:cNvSpPr/>
          <p:nvPr/>
        </p:nvSpPr>
        <p:spPr>
          <a:xfrm>
            <a:off x="6096000" y="2904213"/>
            <a:ext cx="561109" cy="377217"/>
          </a:xfrm>
          <a:prstGeom prst="mathNotEqua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1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992702" y="442913"/>
            <a:ext cx="8358995" cy="1123950"/>
          </a:xfrm>
        </p:spPr>
        <p:txBody>
          <a:bodyPr vert="horz" lIns="92160" tIns="46080" rIns="92160" bIns="46080" rtlCol="0" anchor="ctr" anchorCtr="0">
            <a:norm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it-IT" sz="4000" b="1" dirty="0">
                <a:solidFill>
                  <a:srgbClr val="FF0000"/>
                </a:solidFill>
              </a:rPr>
              <a:t>COMUNICAZIONE      INFORMAZIONE</a:t>
            </a: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4193765" y="2114987"/>
            <a:ext cx="3312368" cy="88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it-IT" sz="4000" dirty="0" err="1">
                <a:solidFill>
                  <a:srgbClr val="FF0000"/>
                </a:solidFill>
                <a:latin typeface="Times New Roman" charset="0"/>
              </a:rPr>
              <a:t>Informazione</a:t>
            </a:r>
            <a:endParaRPr lang="en-GB" altLang="it-IT" sz="4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3078174" y="2538591"/>
            <a:ext cx="5543550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it-IT" sz="4000" dirty="0">
                <a:solidFill>
                  <a:srgbClr val="FF0000"/>
                </a:solidFill>
                <a:latin typeface="Times New Roman" charset="0"/>
              </a:rPr>
              <a:t>A</a:t>
            </a:r>
            <a:r>
              <a:rPr lang="en-GB" altLang="it-IT" sz="4000" dirty="0">
                <a:solidFill>
                  <a:srgbClr val="66FFFF"/>
                </a:solidFill>
                <a:latin typeface="Times New Roman" charset="0"/>
              </a:rPr>
              <a:t>                                 </a:t>
            </a:r>
            <a:r>
              <a:rPr lang="en-GB" altLang="it-IT" sz="4000" dirty="0">
                <a:solidFill>
                  <a:srgbClr val="FF0000"/>
                </a:solidFill>
                <a:latin typeface="Times New Roman" charset="0"/>
              </a:rPr>
              <a:t>B</a:t>
            </a:r>
          </a:p>
        </p:txBody>
      </p:sp>
      <p:sp>
        <p:nvSpPr>
          <p:cNvPr id="15366" name="Rectangle 4"/>
          <p:cNvSpPr>
            <a:spLocks noChangeArrowheads="1"/>
          </p:cNvSpPr>
          <p:nvPr/>
        </p:nvSpPr>
        <p:spPr bwMode="auto">
          <a:xfrm>
            <a:off x="2912340" y="2322395"/>
            <a:ext cx="6624638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it-IT" sz="4000" dirty="0">
                <a:solidFill>
                  <a:srgbClr val="FF0000"/>
                </a:solidFill>
                <a:latin typeface="Times New Roman" charset="0"/>
              </a:rPr>
              <a:t>                                 </a:t>
            </a:r>
          </a:p>
        </p:txBody>
      </p:sp>
      <p:sp>
        <p:nvSpPr>
          <p:cNvPr id="15369" name="AutoShape 7"/>
          <p:cNvSpPr>
            <a:spLocks noChangeArrowheads="1"/>
          </p:cNvSpPr>
          <p:nvPr/>
        </p:nvSpPr>
        <p:spPr bwMode="auto">
          <a:xfrm>
            <a:off x="4314854" y="2940567"/>
            <a:ext cx="3384550" cy="431800"/>
          </a:xfrm>
          <a:prstGeom prst="rightArrow">
            <a:avLst>
              <a:gd name="adj1" fmla="val 50000"/>
              <a:gd name="adj2" fmla="val 195956"/>
            </a:avLst>
          </a:prstGeom>
          <a:solidFill>
            <a:srgbClr val="33CCFF"/>
          </a:solidFill>
          <a:ln w="9360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altLang="it-IT"/>
          </a:p>
        </p:txBody>
      </p:sp>
      <p:pic>
        <p:nvPicPr>
          <p:cNvPr id="11" name="Segnaposto contenuto 3">
            <a:extLst>
              <a:ext uri="{FF2B5EF4-FFF2-40B4-BE49-F238E27FC236}">
                <a16:creationId xmlns:a16="http://schemas.microsoft.com/office/drawing/2014/main" id="{D45AB2F0-B62C-4784-A2A0-F358DE4D5A9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6" y="3702228"/>
            <a:ext cx="5586153" cy="2985904"/>
          </a:xfrm>
          <a:prstGeom prst="rect">
            <a:avLst/>
          </a:prstGeom>
        </p:spPr>
      </p:pic>
      <p:sp>
        <p:nvSpPr>
          <p:cNvPr id="12" name="Diverso da 11">
            <a:extLst>
              <a:ext uri="{FF2B5EF4-FFF2-40B4-BE49-F238E27FC236}">
                <a16:creationId xmlns:a16="http://schemas.microsoft.com/office/drawing/2014/main" id="{07863F5E-3A34-4D58-9227-65D8A13062A0}"/>
              </a:ext>
            </a:extLst>
          </p:cNvPr>
          <p:cNvSpPr/>
          <p:nvPr/>
        </p:nvSpPr>
        <p:spPr>
          <a:xfrm>
            <a:off x="6224659" y="887230"/>
            <a:ext cx="387769" cy="235315"/>
          </a:xfrm>
          <a:prstGeom prst="mathNotEqua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pic>
        <p:nvPicPr>
          <p:cNvPr id="9" name="Immagin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43" y="3720853"/>
            <a:ext cx="5128953" cy="296727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225633" y="1677169"/>
            <a:ext cx="373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Focus 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Contenuto (segnale, informazione)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Canale (ridurre il rumore)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85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992702" y="442913"/>
            <a:ext cx="8358995" cy="1123950"/>
          </a:xfrm>
        </p:spPr>
        <p:txBody>
          <a:bodyPr vert="horz" lIns="92160" tIns="46080" rIns="92160" bIns="46080" rtlCol="0" anchor="ctr" anchorCtr="0">
            <a:norm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altLang="it-IT" sz="4000" b="1" dirty="0">
                <a:solidFill>
                  <a:srgbClr val="FF0000"/>
                </a:solidFill>
              </a:rPr>
              <a:t>COMUNICAZIONE      INFORMAZIONE</a:t>
            </a: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4659277" y="4653136"/>
            <a:ext cx="3312368" cy="88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n-GB" altLang="it-IT" sz="4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4008438" y="5073650"/>
            <a:ext cx="5543550" cy="11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n-GB" altLang="it-IT" sz="4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5366" name="Rectangle 4"/>
          <p:cNvSpPr>
            <a:spLocks noChangeArrowheads="1"/>
          </p:cNvSpPr>
          <p:nvPr/>
        </p:nvSpPr>
        <p:spPr bwMode="auto">
          <a:xfrm>
            <a:off x="2912340" y="2322395"/>
            <a:ext cx="6624638" cy="170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n-GB" altLang="it-IT" sz="4000" dirty="0">
              <a:solidFill>
                <a:srgbClr val="FF0000"/>
              </a:solidFill>
              <a:latin typeface="Times New Roman" charset="0"/>
            </a:endParaRPr>
          </a:p>
          <a:p>
            <a:pPr algn="ctr" eaLnBrk="1" hangingPunct="1">
              <a:buClrTx/>
              <a:buFontTx/>
              <a:buNone/>
            </a:pPr>
            <a:endParaRPr lang="en-GB" altLang="it-IT" sz="4000" dirty="0">
              <a:solidFill>
                <a:srgbClr val="FF0000"/>
              </a:solidFill>
              <a:latin typeface="Times New Roman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n-GB" altLang="it-IT" sz="4000" dirty="0">
                <a:solidFill>
                  <a:srgbClr val="FF0000"/>
                </a:solidFill>
                <a:latin typeface="Times New Roman" charset="0"/>
              </a:rPr>
              <a:t>A                 B</a:t>
            </a:r>
          </a:p>
        </p:txBody>
      </p:sp>
      <p:sp>
        <p:nvSpPr>
          <p:cNvPr id="15367" name="AutoShape 5"/>
          <p:cNvSpPr>
            <a:spLocks noChangeArrowheads="1"/>
          </p:cNvSpPr>
          <p:nvPr/>
        </p:nvSpPr>
        <p:spPr bwMode="auto">
          <a:xfrm>
            <a:off x="4352203" y="2682720"/>
            <a:ext cx="3744912" cy="839904"/>
          </a:xfrm>
          <a:prstGeom prst="curvedDownArrow">
            <a:avLst>
              <a:gd name="adj1" fmla="val 202068"/>
              <a:gd name="adj2" fmla="val 413758"/>
              <a:gd name="adj3" fmla="val 33333"/>
            </a:avLst>
          </a:prstGeom>
          <a:solidFill>
            <a:srgbClr val="33CCFF"/>
          </a:solidFill>
          <a:ln w="9360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altLang="it-IT"/>
          </a:p>
        </p:txBody>
      </p:sp>
      <p:sp>
        <p:nvSpPr>
          <p:cNvPr id="15368" name="AutoShape 6"/>
          <p:cNvSpPr>
            <a:spLocks noChangeArrowheads="1"/>
          </p:cNvSpPr>
          <p:nvPr/>
        </p:nvSpPr>
        <p:spPr bwMode="auto">
          <a:xfrm rot="10800000">
            <a:off x="4008438" y="4142521"/>
            <a:ext cx="3744913" cy="1021230"/>
          </a:xfrm>
          <a:prstGeom prst="curvedDownArrow">
            <a:avLst>
              <a:gd name="adj1" fmla="val 202068"/>
              <a:gd name="adj2" fmla="val 413759"/>
              <a:gd name="adj3" fmla="val 33333"/>
            </a:avLst>
          </a:prstGeom>
          <a:solidFill>
            <a:srgbClr val="33CCFF"/>
          </a:solidFill>
          <a:ln w="9360">
            <a:solidFill>
              <a:srgbClr val="EAEAE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it-IT" altLang="it-IT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649287" y="1473547"/>
            <a:ext cx="3892926" cy="88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ctr"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it-IT" sz="4000" dirty="0" err="1">
                <a:solidFill>
                  <a:srgbClr val="FF0000"/>
                </a:solidFill>
                <a:latin typeface="Times New Roman" charset="0"/>
              </a:rPr>
              <a:t>Comunicazione</a:t>
            </a:r>
            <a:endParaRPr lang="en-GB" altLang="it-IT" sz="4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3" name="Diverso da 12">
            <a:extLst>
              <a:ext uri="{FF2B5EF4-FFF2-40B4-BE49-F238E27FC236}">
                <a16:creationId xmlns:a16="http://schemas.microsoft.com/office/drawing/2014/main" id="{07863F5E-3A34-4D58-9227-65D8A13062A0}"/>
              </a:ext>
            </a:extLst>
          </p:cNvPr>
          <p:cNvSpPr/>
          <p:nvPr/>
        </p:nvSpPr>
        <p:spPr>
          <a:xfrm>
            <a:off x="6224659" y="887230"/>
            <a:ext cx="387769" cy="235315"/>
          </a:xfrm>
          <a:prstGeom prst="mathNotEqual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8097115" y="1828220"/>
            <a:ext cx="40948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Focus 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Contenuto (segnale, informazione)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Canale (ridurre il rumore)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Relazione continua  e circolare tra A e B (s’incontrano due mondi (relazione))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55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2577</Words>
  <Application>Microsoft Office PowerPoint</Application>
  <PresentationFormat>Widescreen</PresentationFormat>
  <Paragraphs>340</Paragraphs>
  <Slides>57</Slides>
  <Notes>7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64" baseType="lpstr">
      <vt:lpstr>Arial</vt:lpstr>
      <vt:lpstr>Calibri</vt:lpstr>
      <vt:lpstr>Calibri Light</vt:lpstr>
      <vt:lpstr>Lucida Sans Unicode</vt:lpstr>
      <vt:lpstr>Times New Roman</vt:lpstr>
      <vt:lpstr>Wingdings</vt:lpstr>
      <vt:lpstr>Tema di Office</vt:lpstr>
      <vt:lpstr>Alcuni presupposti della comunic-azione</vt:lpstr>
      <vt:lpstr>Il mito di Internet negli anni ’90</vt:lpstr>
      <vt:lpstr>Presentazione standard di PowerPoint</vt:lpstr>
      <vt:lpstr>L’ interconnettività sul web ci ha reso più presenti a noi stessi e agli altri?</vt:lpstr>
      <vt:lpstr>Le nuove tecnologie dell’informazione e della comunicazione in che misura ci aiutano ad essere connessi l’un l’altro?  </vt:lpstr>
      <vt:lpstr>Presentazione standard di PowerPoint</vt:lpstr>
      <vt:lpstr>Presentazione standard di PowerPoint</vt:lpstr>
      <vt:lpstr>COMUNICAZIONE      INFORMAZIONE</vt:lpstr>
      <vt:lpstr>COMUNICAZIONE      INFORMAZIONE</vt:lpstr>
      <vt:lpstr>   COMUNICAZIONE  Relazione  Comunicazione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Importanza della comunicazione non verbale</vt:lpstr>
      <vt:lpstr>Non si può non comunicare</vt:lpstr>
      <vt:lpstr>Comunicazione consapevole ed efficace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Cosa posso fare per cogliere il risultato di una comunicazione-relazione? </vt:lpstr>
      <vt:lpstr> Cosa posso fare per cogliere il risultato di una comunicazione-relazione? </vt:lpstr>
      <vt:lpstr> Cosa posso fare per cogliere il risultato di una comunicazione-relazione?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Emozioni, pensieri e reazioni in circolo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Comunicazione superficiale/profonda</vt:lpstr>
      <vt:lpstr>La mappa non è il 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Riassumendo</vt:lpstr>
      <vt:lpstr>Presentazione standard di PowerPoint</vt:lpstr>
      <vt:lpstr>Le 12 violazioni della struttura profonda (metamodello)</vt:lpstr>
      <vt:lpstr>Presentazione standard di PowerPoint</vt:lpstr>
      <vt:lpstr>Presentazione standard di PowerPoint</vt:lpstr>
      <vt:lpstr>Esercizi di lettura del linguaggio non verbale</vt:lpstr>
      <vt:lpstr>Esercizi di lettura del linguaggio non verbale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rimentano</dc:creator>
  <cp:lastModifiedBy>giovanni rimentano</cp:lastModifiedBy>
  <cp:revision>68</cp:revision>
  <dcterms:created xsi:type="dcterms:W3CDTF">2019-02-01T22:16:34Z</dcterms:created>
  <dcterms:modified xsi:type="dcterms:W3CDTF">2019-02-14T16:19:11Z</dcterms:modified>
</cp:coreProperties>
</file>