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notesSlides/notesSlide5.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notesSlides/notesSlide6.xml" ContentType="application/vnd.openxmlformats-officedocument.presentationml.notesSlide+xml"/>
  <Override PartName="/ppt/theme/themeOverride9.xml" ContentType="application/vnd.openxmlformats-officedocument.themeOverride+xml"/>
  <Override PartName="/ppt/notesSlides/notesSlide7.xml" ContentType="application/vnd.openxmlformats-officedocument.presentationml.notesSlide+xml"/>
  <Override PartName="/ppt/theme/themeOverride10.xml" ContentType="application/vnd.openxmlformats-officedocument.themeOverride+xml"/>
  <Override PartName="/ppt/theme/themeOverride11.xml" ContentType="application/vnd.openxmlformats-officedocument.themeOverride+xml"/>
  <Override PartName="/ppt/notesSlides/notesSlide8.xml" ContentType="application/vnd.openxmlformats-officedocument.presentationml.notesSlide+xml"/>
  <Override PartName="/ppt/theme/themeOverride12.xml" ContentType="application/vnd.openxmlformats-officedocument.themeOverride+xml"/>
  <Override PartName="/ppt/notesSlides/notesSlide9.xml" ContentType="application/vnd.openxmlformats-officedocument.presentationml.notesSlide+xml"/>
  <Override PartName="/ppt/theme/themeOverride13.xml" ContentType="application/vnd.openxmlformats-officedocument.themeOverride+xml"/>
  <Override PartName="/ppt/notesSlides/notesSlide10.xml" ContentType="application/vnd.openxmlformats-officedocument.presentationml.notesSlide+xml"/>
  <Override PartName="/ppt/theme/themeOverride14.xml" ContentType="application/vnd.openxmlformats-officedocument.themeOverride+xml"/>
  <Override PartName="/ppt/notesSlides/notesSlide11.xml" ContentType="application/vnd.openxmlformats-officedocument.presentationml.notesSlide+xml"/>
  <Override PartName="/ppt/theme/themeOverride15.xml" ContentType="application/vnd.openxmlformats-officedocument.themeOverride+xml"/>
  <Override PartName="/ppt/notesSlides/notesSlide12.xml" ContentType="application/vnd.openxmlformats-officedocument.presentationml.notesSlide+xml"/>
  <Override PartName="/ppt/theme/themeOverride16.xml" ContentType="application/vnd.openxmlformats-officedocument.themeOverride+xml"/>
  <Override PartName="/ppt/theme/themeOverride17.xml" ContentType="application/vnd.openxmlformats-officedocument.themeOverride+xml"/>
  <Override PartName="/ppt/notesSlides/notesSlide13.xml" ContentType="application/vnd.openxmlformats-officedocument.presentationml.notesSlide+xml"/>
  <Override PartName="/ppt/theme/themeOverride18.xml" ContentType="application/vnd.openxmlformats-officedocument.themeOverride+xml"/>
  <Override PartName="/ppt/notesSlides/notesSlide14.xml" ContentType="application/vnd.openxmlformats-officedocument.presentationml.notesSlide+xml"/>
  <Override PartName="/ppt/theme/themeOverride19.xml" ContentType="application/vnd.openxmlformats-officedocument.themeOverride+xml"/>
  <Override PartName="/ppt/notesSlides/notesSlide15.xml" ContentType="application/vnd.openxmlformats-officedocument.presentationml.notesSlide+xml"/>
  <Override PartName="/ppt/theme/themeOverride20.xml" ContentType="application/vnd.openxmlformats-officedocument.themeOverride+xml"/>
  <Override PartName="/ppt/notesSlides/notesSlide16.xml" ContentType="application/vnd.openxmlformats-officedocument.presentationml.notesSlide+xml"/>
  <Override PartName="/ppt/theme/themeOverride21.xml" ContentType="application/vnd.openxmlformats-officedocument.themeOverr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25"/>
  </p:notesMasterIdLst>
  <p:sldIdLst>
    <p:sldId id="277" r:id="rId3"/>
    <p:sldId id="260" r:id="rId4"/>
    <p:sldId id="258" r:id="rId5"/>
    <p:sldId id="261" r:id="rId6"/>
    <p:sldId id="262" r:id="rId7"/>
    <p:sldId id="280" r:id="rId8"/>
    <p:sldId id="263" r:id="rId9"/>
    <p:sldId id="281" r:id="rId10"/>
    <p:sldId id="264" r:id="rId11"/>
    <p:sldId id="265" r:id="rId12"/>
    <p:sldId id="282" r:id="rId13"/>
    <p:sldId id="266" r:id="rId14"/>
    <p:sldId id="267" r:id="rId15"/>
    <p:sldId id="268" r:id="rId16"/>
    <p:sldId id="269" r:id="rId17"/>
    <p:sldId id="270" r:id="rId18"/>
    <p:sldId id="279" r:id="rId19"/>
    <p:sldId id="272" r:id="rId20"/>
    <p:sldId id="273" r:id="rId21"/>
    <p:sldId id="274" r:id="rId22"/>
    <p:sldId id="275" r:id="rId23"/>
    <p:sldId id="276"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A0859-015A-49D3-9C08-D1572F7B14F7}" type="datetimeFigureOut">
              <a:rPr lang="it-IT" smtClean="0"/>
              <a:t>09/09/2019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CB261-1C2D-4D76-909C-EBFBC65E2786}" type="slidenum">
              <a:rPr lang="it-IT" smtClean="0"/>
              <a:t>‹N›</a:t>
            </a:fld>
            <a:endParaRPr lang="it-IT"/>
          </a:p>
        </p:txBody>
      </p:sp>
    </p:spTree>
    <p:extLst>
      <p:ext uri="{BB962C8B-B14F-4D97-AF65-F5344CB8AC3E}">
        <p14:creationId xmlns:p14="http://schemas.microsoft.com/office/powerpoint/2010/main" val="1160343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87600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753005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474857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124614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447919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320805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761998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42488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40111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015299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10202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921755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726342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799592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787536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339685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txBox="1">
            <a:spLocks noChangeArrowheads="1"/>
          </p:cNvSpPr>
          <p:nvPr>
            <p:ph type="sldImg"/>
          </p:nvPr>
        </p:nvSpPr>
        <p:spPr bwMode="auto">
          <a:xfrm>
            <a:off x="490538" y="1027113"/>
            <a:ext cx="6578600" cy="37004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p:cNvSpPr txBox="1">
            <a:spLocks noChangeArrowheads="1"/>
          </p:cNvSpPr>
          <p:nvPr>
            <p:ph type="body" idx="1"/>
          </p:nvPr>
        </p:nvSpPr>
        <p:spPr bwMode="auto">
          <a:xfrm>
            <a:off x="1169988" y="5086350"/>
            <a:ext cx="5226050" cy="4106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00791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98CC8067-4E69-45D2-B8AA-6B3F8E5C1FB8}"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80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92FB8DB0-26A7-46FC-91A1-0F7DD402F869}"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6082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9BA5A545-CFF3-40AB-B433-BDAA7943ADB7}"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521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olo, contenuto 2 e testo">
    <p:spTree>
      <p:nvGrpSpPr>
        <p:cNvPr id="1" name=""/>
        <p:cNvGrpSpPr/>
        <p:nvPr/>
      </p:nvGrpSpPr>
      <p:grpSpPr>
        <a:xfrm>
          <a:off x="0" y="0"/>
          <a:ext cx="0" cy="0"/>
          <a:chOff x="0" y="0"/>
          <a:chExt cx="0" cy="0"/>
        </a:xfrm>
      </p:grpSpPr>
      <p:sp>
        <p:nvSpPr>
          <p:cNvPr id="2" name="Titolo 1"/>
          <p:cNvSpPr>
            <a:spLocks noGrp="1"/>
          </p:cNvSpPr>
          <p:nvPr>
            <p:ph type="title"/>
          </p:nvPr>
        </p:nvSpPr>
        <p:spPr>
          <a:xfrm>
            <a:off x="896641" y="256347"/>
            <a:ext cx="10406400" cy="1142040"/>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896641" y="1781468"/>
            <a:ext cx="5210880" cy="216886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896641" y="4088590"/>
            <a:ext cx="5210880" cy="216886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half" idx="3"/>
          </p:nvPr>
        </p:nvSpPr>
        <p:spPr>
          <a:xfrm>
            <a:off x="6291841" y="1781467"/>
            <a:ext cx="5210880" cy="447599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379987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98CC8067-4E69-45D2-B8AA-6B3F8E5C1FB8}"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393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3F513ED7-C1E1-426C-85D3-80084FF6220F}"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5749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7710C70F-FB21-47F6-A125-96E972D79874}"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277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D86BDE87-866D-4D19-B955-DFF4298A10DE}"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4552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F5F9C5FF-C835-44D2-B1A2-F34C0436F83F}"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2148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41EFB05D-1B01-40FF-9CDC-BEC4945CD010}"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9657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25E8B319-1D72-4783-BE42-DA9FE78E8F18}"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4687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3F513ED7-C1E1-426C-85D3-80084FF6220F}"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22090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637052"/>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AC5289BA-121D-4AFC-8771-689FB904FF77}" type="slidenum">
              <a:rPr kumimoji="0" lang="it-IT" altLang="it-IT" sz="2399"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637052"/>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9739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E6DB71AE-F771-45EC-868D-8BC78D846384}"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5098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92FB8DB0-26A7-46FC-91A1-0F7DD402F869}"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20258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9BA5A545-CFF3-40AB-B433-BDAA7943ADB7}"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217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7710C70F-FB21-47F6-A125-96E972D79874}"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72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D86BDE87-866D-4D19-B955-DFF4298A10DE}"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59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F5F9C5FF-C835-44D2-B1A2-F34C0436F83F}"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598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41EFB05D-1B01-40FF-9CDC-BEC4945CD010}"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44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25E8B319-1D72-4783-BE42-DA9FE78E8F18}"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91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637052"/>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AC5289BA-121D-4AFC-8771-689FB904FF77}" type="slidenum">
              <a:rPr kumimoji="0" lang="it-IT" altLang="it-IT" sz="2399" b="0" i="0" u="none" strike="noStrike" kern="1200" cap="none" spc="0" normalizeH="0" baseline="0" noProof="0" smtClean="0">
                <a:ln>
                  <a:noFill/>
                </a:ln>
                <a:solidFill>
                  <a:srgbClr val="637052"/>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637052"/>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76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pPr marL="0" marR="0" lvl="0" indent="0" algn="l" defTabSz="598823" rtl="0" eaLnBrk="1" fontAlgn="base" latinLnBrk="0" hangingPunct="1">
              <a:lnSpc>
                <a:spcPct val="100000"/>
              </a:lnSpc>
              <a:spcBef>
                <a:spcPct val="0"/>
              </a:spcBef>
              <a:spcAft>
                <a:spcPct val="0"/>
              </a:spcAft>
              <a:buClrTx/>
              <a:buSzPct val="100000"/>
              <a:buFontTx/>
              <a:buNone/>
              <a:tabLst/>
              <a:defRPr/>
            </a:pPr>
            <a:r>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t>02/10/17</a:t>
            </a:r>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598823" rtl="0" eaLnBrk="1" fontAlgn="base" latinLnBrk="0" hangingPunct="1">
              <a:lnSpc>
                <a:spcPct val="100000"/>
              </a:lnSpc>
              <a:spcBef>
                <a:spcPct val="0"/>
              </a:spcBef>
              <a:spcAft>
                <a:spcPct val="0"/>
              </a:spcAft>
              <a:buClrTx/>
              <a:buSzPct val="100000"/>
              <a:buFontTx/>
              <a:buNone/>
              <a:tabLst/>
              <a:defRPr/>
            </a:pPr>
            <a:fld id="{E6DB71AE-F771-45EC-868D-8BC78D846384}" type="slidenum">
              <a:rPr kumimoji="0" lang="it-IT" altLang="it-IT" sz="2399"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598823" rtl="0" eaLnBrk="1" fontAlgn="base" latinLnBrk="0" hangingPunct="1">
                <a:lnSpc>
                  <a:spcPct val="100000"/>
                </a:lnSpc>
                <a:spcBef>
                  <a:spcPct val="0"/>
                </a:spcBef>
                <a:spcAft>
                  <a:spcPct val="0"/>
                </a:spcAft>
                <a:buClrTx/>
                <a:buSzPct val="100000"/>
                <a:buFontTx/>
                <a:buNone/>
                <a:tabLst/>
                <a:defRPr/>
              </a:pPr>
              <a:t>‹N›</a:t>
            </a:fld>
            <a:endParaRPr kumimoji="0" lang="it-IT" altLang="it-IT" sz="2399"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428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A5BCCB-E317-46A2-BC5B-0F446ECE668B}" type="datetimeFigureOut">
              <a:rPr kumimoji="0" lang="it-IT"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09/09/2019</a:t>
            </a:fld>
            <a:endParaRPr kumimoji="0" lang="it-IT"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C0920CD-73C7-4F38-A285-83A8B6471BAB}"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086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A5BCCB-E317-46A2-BC5B-0F446ECE668B}" type="datetimeFigureOut">
              <a:rPr kumimoji="0" lang="it-IT"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09/09/2019</a:t>
            </a:fld>
            <a:endParaRPr kumimoji="0" lang="it-IT" sz="9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900" b="0" i="0" u="none" strike="noStrike" kern="1200" cap="all"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C0920CD-73C7-4F38-A285-83A8B6471BAB}"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8566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hemeOverride" Target="../theme/themeOverride1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hemeOverride" Target="../theme/themeOverride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097280" y="1612668"/>
            <a:ext cx="10058400" cy="2712443"/>
          </a:xfrm>
        </p:spPr>
        <p:txBody>
          <a:bodyPr>
            <a:normAutofit fontScale="90000"/>
          </a:bodyPr>
          <a:lstStyle/>
          <a:p>
            <a:pPr algn="ctr"/>
            <a:r>
              <a:rPr lang="it-IT" altLang="it-IT" b="1" i="1" dirty="0" smtClean="0">
                <a:solidFill>
                  <a:srgbClr val="FF0000"/>
                </a:solidFill>
                <a:effectLst>
                  <a:outerShdw blurRad="38100" dist="38100" dir="2700000" algn="tl">
                    <a:srgbClr val="C0C0C0"/>
                  </a:outerShdw>
                </a:effectLst>
              </a:rPr>
              <a:t/>
            </a:r>
            <a:br>
              <a:rPr lang="it-IT" altLang="it-IT" b="1" i="1" dirty="0" smtClean="0">
                <a:solidFill>
                  <a:srgbClr val="FF0000"/>
                </a:solidFill>
                <a:effectLst>
                  <a:outerShdw blurRad="38100" dist="38100" dir="2700000" algn="tl">
                    <a:srgbClr val="C0C0C0"/>
                  </a:outerShdw>
                </a:effectLst>
              </a:rPr>
            </a:br>
            <a:r>
              <a:rPr lang="it-IT" altLang="it-IT" b="1" i="1" dirty="0" smtClean="0">
                <a:solidFill>
                  <a:srgbClr val="FF0000"/>
                </a:solidFill>
                <a:effectLst>
                  <a:outerShdw blurRad="38100" dist="38100" dir="2700000" algn="tl">
                    <a:srgbClr val="C0C0C0"/>
                  </a:outerShdw>
                </a:effectLst>
              </a:rPr>
              <a:t/>
            </a:r>
            <a:br>
              <a:rPr lang="it-IT" altLang="it-IT" b="1" i="1" dirty="0" smtClean="0">
                <a:solidFill>
                  <a:srgbClr val="FF0000"/>
                </a:solidFill>
                <a:effectLst>
                  <a:outerShdw blurRad="38100" dist="38100" dir="2700000" algn="tl">
                    <a:srgbClr val="C0C0C0"/>
                  </a:outerShdw>
                </a:effectLst>
              </a:rPr>
            </a:br>
            <a:r>
              <a:rPr lang="it-IT" altLang="it-IT" b="1" i="1" dirty="0" smtClean="0">
                <a:solidFill>
                  <a:srgbClr val="FF0000"/>
                </a:solidFill>
                <a:effectLst>
                  <a:outerShdw blurRad="38100" dist="38100" dir="2700000" algn="tl">
                    <a:srgbClr val="C0C0C0"/>
                  </a:outerShdw>
                </a:effectLst>
              </a:rPr>
              <a:t/>
            </a:r>
            <a:br>
              <a:rPr lang="it-IT" altLang="it-IT" b="1" i="1" dirty="0" smtClean="0">
                <a:solidFill>
                  <a:srgbClr val="FF0000"/>
                </a:solidFill>
                <a:effectLst>
                  <a:outerShdw blurRad="38100" dist="38100" dir="2700000" algn="tl">
                    <a:srgbClr val="C0C0C0"/>
                  </a:outerShdw>
                </a:effectLst>
              </a:rPr>
            </a:br>
            <a:r>
              <a:rPr lang="it-IT" altLang="it-IT" b="1" i="1" dirty="0" smtClean="0">
                <a:solidFill>
                  <a:srgbClr val="FF0000"/>
                </a:solidFill>
                <a:effectLst>
                  <a:outerShdw blurRad="38100" dist="38100" dir="2700000" algn="tl">
                    <a:srgbClr val="C0C0C0"/>
                  </a:outerShdw>
                </a:effectLst>
              </a:rPr>
              <a:t/>
            </a:r>
            <a:br>
              <a:rPr lang="it-IT" altLang="it-IT" b="1" i="1" dirty="0" smtClean="0">
                <a:solidFill>
                  <a:srgbClr val="FF0000"/>
                </a:solidFill>
                <a:effectLst>
                  <a:outerShdw blurRad="38100" dist="38100" dir="2700000" algn="tl">
                    <a:srgbClr val="C0C0C0"/>
                  </a:outerShdw>
                </a:effectLst>
              </a:rPr>
            </a:br>
            <a:r>
              <a:rPr lang="it-IT" altLang="it-IT" b="1" i="1" dirty="0" smtClean="0">
                <a:solidFill>
                  <a:srgbClr val="FF0000"/>
                </a:solidFill>
                <a:effectLst>
                  <a:outerShdw blurRad="38100" dist="38100" dir="2700000" algn="tl">
                    <a:srgbClr val="C0C0C0"/>
                  </a:outerShdw>
                </a:effectLst>
              </a:rPr>
              <a:t/>
            </a:r>
            <a:br>
              <a:rPr lang="it-IT" altLang="it-IT" b="1" i="1" dirty="0" smtClean="0">
                <a:solidFill>
                  <a:srgbClr val="FF0000"/>
                </a:solidFill>
                <a:effectLst>
                  <a:outerShdw blurRad="38100" dist="38100" dir="2700000" algn="tl">
                    <a:srgbClr val="C0C0C0"/>
                  </a:outerShdw>
                </a:effectLst>
              </a:rPr>
            </a:br>
            <a:r>
              <a:rPr lang="it-IT" altLang="it-IT" b="1" i="1" dirty="0" smtClean="0">
                <a:solidFill>
                  <a:srgbClr val="FF0000"/>
                </a:solidFill>
                <a:effectLst>
                  <a:outerShdw blurRad="38100" dist="38100" dir="2700000" algn="tl">
                    <a:srgbClr val="C0C0C0"/>
                  </a:outerShdw>
                </a:effectLst>
              </a:rPr>
              <a:t/>
            </a:r>
            <a:br>
              <a:rPr lang="it-IT" altLang="it-IT" b="1" i="1" dirty="0" smtClean="0">
                <a:solidFill>
                  <a:srgbClr val="FF0000"/>
                </a:solidFill>
                <a:effectLst>
                  <a:outerShdw blurRad="38100" dist="38100" dir="2700000" algn="tl">
                    <a:srgbClr val="C0C0C0"/>
                  </a:outerShdw>
                </a:effectLst>
              </a:rPr>
            </a:br>
            <a:r>
              <a:rPr lang="it-IT" altLang="it-IT" b="1" i="1" dirty="0" smtClean="0">
                <a:solidFill>
                  <a:srgbClr val="FF0000"/>
                </a:solidFill>
                <a:effectLst>
                  <a:outerShdw blurRad="38100" dist="38100" dir="2700000" algn="tl">
                    <a:srgbClr val="C0C0C0"/>
                  </a:outerShdw>
                </a:effectLst>
              </a:rPr>
              <a:t>LE FASI DI PRODUZIONE DI UN FILM</a:t>
            </a:r>
            <a:endParaRPr lang="it-IT" dirty="0"/>
          </a:p>
        </p:txBody>
      </p:sp>
      <p:sp>
        <p:nvSpPr>
          <p:cNvPr id="3" name="Sottotitolo 2"/>
          <p:cNvSpPr>
            <a:spLocks noGrp="1"/>
          </p:cNvSpPr>
          <p:nvPr>
            <p:ph type="subTitle" idx="1"/>
          </p:nvPr>
        </p:nvSpPr>
        <p:spPr/>
        <p:txBody>
          <a:bodyPr/>
          <a:lstStyle/>
          <a:p>
            <a:pPr algn="ctr"/>
            <a:r>
              <a:rPr lang="it-IT" dirty="0">
                <a:solidFill>
                  <a:srgbClr val="FF0000"/>
                </a:solidFill>
              </a:rPr>
              <a:t>Docente esperto: Giovanni Battista Rimentano</a:t>
            </a:r>
          </a:p>
          <a:p>
            <a:pPr algn="ctr"/>
            <a:r>
              <a:rPr lang="it-IT" dirty="0">
                <a:solidFill>
                  <a:srgbClr val="FF0000"/>
                </a:solidFill>
              </a:rPr>
              <a:t>Tutor: prof. Vincenzo Lardo</a:t>
            </a:r>
          </a:p>
          <a:p>
            <a:endParaRPr lang="it-IT" dirty="0"/>
          </a:p>
        </p:txBody>
      </p:sp>
      <p:pic>
        <p:nvPicPr>
          <p:cNvPr id="4" name="Immagine 3"/>
          <p:cNvPicPr>
            <a:picLocks noChangeAspect="1"/>
          </p:cNvPicPr>
          <p:nvPr/>
        </p:nvPicPr>
        <p:blipFill>
          <a:blip r:embed="rId2"/>
          <a:stretch>
            <a:fillRect/>
          </a:stretch>
        </p:blipFill>
        <p:spPr>
          <a:xfrm>
            <a:off x="831849" y="357996"/>
            <a:ext cx="10515601" cy="1143000"/>
          </a:xfrm>
          <a:prstGeom prst="rect">
            <a:avLst/>
          </a:prstGeom>
        </p:spPr>
      </p:pic>
    </p:spTree>
    <p:extLst>
      <p:ext uri="{BB962C8B-B14F-4D97-AF65-F5344CB8AC3E}">
        <p14:creationId xmlns:p14="http://schemas.microsoft.com/office/powerpoint/2010/main" val="2106824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9320043" cy="1494866"/>
          </a:xfrm>
        </p:spPr>
        <p:txBody>
          <a:bodyPr/>
          <a:lstStyle/>
          <a:p>
            <a:r>
              <a:rPr lang="it-IT" altLang="it-IT" b="1" dirty="0">
                <a:solidFill>
                  <a:schemeClr val="tx1"/>
                </a:solidFill>
              </a:rPr>
              <a:t>5- SCENEGGIATURA</a:t>
            </a:r>
            <a:br>
              <a:rPr lang="it-IT" altLang="it-IT" b="1" dirty="0">
                <a:solidFill>
                  <a:schemeClr val="tx1"/>
                </a:solidFill>
              </a:rPr>
            </a:br>
            <a:endParaRPr lang="it-IT" dirty="0">
              <a:solidFill>
                <a:schemeClr val="tx1"/>
              </a:solidFill>
            </a:endParaRPr>
          </a:p>
        </p:txBody>
      </p:sp>
      <p:sp>
        <p:nvSpPr>
          <p:cNvPr id="13314" name="Rectangle 2"/>
          <p:cNvSpPr>
            <a:spLocks noGrp="1" noChangeArrowheads="1"/>
          </p:cNvSpPr>
          <p:nvPr>
            <p:ph idx="1"/>
          </p:nvPr>
        </p:nvSpPr>
        <p:spPr>
          <a:xfrm>
            <a:off x="1504061" y="1781469"/>
            <a:ext cx="9280732" cy="8119572"/>
          </a:xfrm>
          <a:ln/>
        </p:spPr>
        <p:txBody>
          <a:bodyPr vert="horz" lIns="0" tIns="25147" rIns="0" bIns="45720" rtlCol="0">
            <a:normAutofit/>
          </a:bodyPr>
          <a:lstStyle/>
          <a:p>
            <a:pPr marL="0" indent="0">
              <a:lnSpc>
                <a:spcPct val="93000"/>
              </a:lnSpc>
              <a:buClrTx/>
              <a:buSzPct val="45000"/>
              <a:buNone/>
              <a:tabLst>
                <a:tab pos="485775" algn="l"/>
                <a:tab pos="893763" algn="l"/>
                <a:tab pos="1301750" algn="l"/>
                <a:tab pos="1708150" algn="l"/>
                <a:tab pos="2116138" algn="l"/>
                <a:tab pos="2524125" algn="l"/>
                <a:tab pos="2932113" algn="l"/>
                <a:tab pos="3338513" algn="l"/>
                <a:tab pos="3746500" algn="l"/>
                <a:tab pos="4154488" algn="l"/>
                <a:tab pos="4562475" algn="l"/>
                <a:tab pos="4968875" algn="l"/>
                <a:tab pos="5376863" algn="l"/>
                <a:tab pos="5784850" algn="l"/>
                <a:tab pos="6191250" algn="l"/>
                <a:tab pos="6599238" algn="l"/>
                <a:tab pos="7007225" algn="l"/>
                <a:tab pos="7415213" algn="l"/>
                <a:tab pos="7821613" algn="l"/>
                <a:tab pos="8229600" algn="l"/>
              </a:tabLst>
            </a:pPr>
            <a:r>
              <a:rPr lang="it-IT" altLang="it-IT" sz="2540" b="1" dirty="0" smtClean="0">
                <a:solidFill>
                  <a:srgbClr val="FF0000"/>
                </a:solidFill>
                <a:latin typeface="Arial" panose="020B0604020202020204" pitchFamily="34" charset="0"/>
              </a:rPr>
              <a:t>E</a:t>
            </a:r>
            <a:r>
              <a:rPr lang="it-IT" altLang="it-IT" sz="2540" b="1" dirty="0">
                <a:solidFill>
                  <a:srgbClr val="FF0000"/>
                </a:solidFill>
                <a:latin typeface="Arial" panose="020B0604020202020204" pitchFamily="34" charset="0"/>
              </a:rPr>
              <a:t>' il copione finale seguito per girare il film. </a:t>
            </a:r>
          </a:p>
          <a:p>
            <a:pPr marL="0" indent="0" algn="just">
              <a:lnSpc>
                <a:spcPct val="93000"/>
              </a:lnSpc>
              <a:buClrTx/>
              <a:buSzPct val="45000"/>
              <a:buNone/>
              <a:tabLst>
                <a:tab pos="485775" algn="l"/>
                <a:tab pos="893763" algn="l"/>
                <a:tab pos="1301750" algn="l"/>
                <a:tab pos="1708150" algn="l"/>
                <a:tab pos="2116138" algn="l"/>
                <a:tab pos="2524125" algn="l"/>
                <a:tab pos="2932113" algn="l"/>
                <a:tab pos="3338513" algn="l"/>
                <a:tab pos="3746500" algn="l"/>
                <a:tab pos="4154488" algn="l"/>
                <a:tab pos="4562475" algn="l"/>
                <a:tab pos="4968875" algn="l"/>
                <a:tab pos="5376863" algn="l"/>
                <a:tab pos="5784850" algn="l"/>
                <a:tab pos="6191250" algn="l"/>
                <a:tab pos="6599238" algn="l"/>
                <a:tab pos="7007225" algn="l"/>
                <a:tab pos="7415213" algn="l"/>
                <a:tab pos="7821613" algn="l"/>
                <a:tab pos="8229600" algn="l"/>
              </a:tabLst>
            </a:pPr>
            <a:r>
              <a:rPr lang="it-IT" altLang="it-IT" sz="2540" b="1" dirty="0">
                <a:solidFill>
                  <a:srgbClr val="FF0000"/>
                </a:solidFill>
                <a:latin typeface="Arial" panose="020B0604020202020204" pitchFamily="34" charset="0"/>
              </a:rPr>
              <a:t>E' la sequenza ordinata delle scene. </a:t>
            </a:r>
          </a:p>
          <a:p>
            <a:pPr marL="0" indent="0">
              <a:lnSpc>
                <a:spcPct val="93000"/>
              </a:lnSpc>
              <a:buClrTx/>
              <a:buSzPct val="45000"/>
              <a:buNone/>
              <a:tabLst>
                <a:tab pos="485775" algn="l"/>
                <a:tab pos="893763" algn="l"/>
                <a:tab pos="1301750" algn="l"/>
                <a:tab pos="1708150" algn="l"/>
                <a:tab pos="2116138" algn="l"/>
                <a:tab pos="2524125" algn="l"/>
                <a:tab pos="2932113" algn="l"/>
                <a:tab pos="3338513" algn="l"/>
                <a:tab pos="3746500" algn="l"/>
                <a:tab pos="4154488" algn="l"/>
                <a:tab pos="4562475" algn="l"/>
                <a:tab pos="4968875" algn="l"/>
                <a:tab pos="5376863" algn="l"/>
                <a:tab pos="5784850" algn="l"/>
                <a:tab pos="6191250" algn="l"/>
                <a:tab pos="6599238" algn="l"/>
                <a:tab pos="7007225" algn="l"/>
                <a:tab pos="7415213" algn="l"/>
                <a:tab pos="7821613" algn="l"/>
                <a:tab pos="8229600" algn="l"/>
              </a:tabLst>
            </a:pPr>
            <a:r>
              <a:rPr lang="it-IT" altLang="it-IT" sz="2540" b="1" dirty="0">
                <a:solidFill>
                  <a:srgbClr val="FF0000"/>
                </a:solidFill>
                <a:latin typeface="Arial" panose="020B0604020202020204" pitchFamily="34" charset="0"/>
              </a:rPr>
              <a:t>Contiene gli elementi descrittivi degli ambienti in cui si svolgono le singole scene, dei personaggi presenti e delle loro azioni.</a:t>
            </a:r>
          </a:p>
          <a:p>
            <a:pPr marL="0" indent="0">
              <a:lnSpc>
                <a:spcPct val="93000"/>
              </a:lnSpc>
              <a:buClrTx/>
              <a:buSzPct val="45000"/>
              <a:buNone/>
              <a:tabLst>
                <a:tab pos="485775" algn="l"/>
                <a:tab pos="893763" algn="l"/>
                <a:tab pos="1301750" algn="l"/>
                <a:tab pos="1708150" algn="l"/>
                <a:tab pos="2116138" algn="l"/>
                <a:tab pos="2524125" algn="l"/>
                <a:tab pos="2932113" algn="l"/>
                <a:tab pos="3338513" algn="l"/>
                <a:tab pos="3746500" algn="l"/>
                <a:tab pos="4154488" algn="l"/>
                <a:tab pos="4562475" algn="l"/>
                <a:tab pos="4968875" algn="l"/>
                <a:tab pos="5376863" algn="l"/>
                <a:tab pos="5784850" algn="l"/>
                <a:tab pos="6191250" algn="l"/>
                <a:tab pos="6599238" algn="l"/>
                <a:tab pos="7007225" algn="l"/>
                <a:tab pos="7415213" algn="l"/>
                <a:tab pos="7821613" algn="l"/>
                <a:tab pos="8229600" algn="l"/>
              </a:tabLst>
            </a:pPr>
            <a:r>
              <a:rPr lang="it-IT" altLang="it-IT" sz="2540" b="1" dirty="0">
                <a:solidFill>
                  <a:srgbClr val="FF0000"/>
                </a:solidFill>
                <a:latin typeface="Arial" panose="020B0604020202020204" pitchFamily="34" charset="0"/>
              </a:rPr>
              <a:t>Contiene anche tutti i dialoghi tra i personaggi presenti in ogni singola scena. </a:t>
            </a:r>
          </a:p>
          <a:p>
            <a:pPr marL="391729" indent="-292357">
              <a:lnSpc>
                <a:spcPct val="93000"/>
              </a:lnSpc>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b="1" dirty="0">
              <a:solidFill>
                <a:srgbClr val="FFFFFF"/>
              </a:solidFill>
              <a:latin typeface="Arial" panose="020B0604020202020204" pitchFamily="34" charset="0"/>
            </a:endParaRPr>
          </a:p>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sz="3992" b="1" dirty="0">
              <a:solidFill>
                <a:srgbClr val="FFFF00"/>
              </a:solidFill>
            </a:endParaRPr>
          </a:p>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sz="3992" b="1" dirty="0">
              <a:solidFill>
                <a:srgbClr val="FFFF00"/>
              </a:solidFill>
            </a:endParaRPr>
          </a:p>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sz="3992" b="1" dirty="0">
              <a:solidFill>
                <a:srgbClr val="FFFF00"/>
              </a:solidFill>
            </a:endParaRPr>
          </a:p>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sz="3992" b="1" dirty="0">
              <a:solidFill>
                <a:srgbClr val="FFFF00"/>
              </a:solidFill>
            </a:endParaRPr>
          </a:p>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sz="3992" b="1" dirty="0">
              <a:solidFill>
                <a:srgbClr val="FFFF00"/>
              </a:solidFill>
            </a:endParaRPr>
          </a:p>
        </p:txBody>
      </p:sp>
    </p:spTree>
    <p:extLst>
      <p:ext uri="{BB962C8B-B14F-4D97-AF65-F5344CB8AC3E}">
        <p14:creationId xmlns:p14="http://schemas.microsoft.com/office/powerpoint/2010/main" val="35759748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456203" y="211669"/>
            <a:ext cx="10058400" cy="277418"/>
          </a:xfrm>
        </p:spPr>
        <p:txBody>
          <a:bodyPr>
            <a:noAutofit/>
          </a:bodyPr>
          <a:lstStyle/>
          <a:p>
            <a:pPr algn="ctr"/>
            <a:r>
              <a:rPr lang="it-IT" sz="3200" dirty="0" smtClean="0"/>
              <a:t>Esempio di sceneggiatura</a:t>
            </a:r>
            <a:endParaRPr lang="it-IT" sz="3200" dirty="0"/>
          </a:p>
        </p:txBody>
      </p:sp>
      <p:sp>
        <p:nvSpPr>
          <p:cNvPr id="3" name="Segnaposto contenuto 2"/>
          <p:cNvSpPr>
            <a:spLocks noGrp="1"/>
          </p:cNvSpPr>
          <p:nvPr>
            <p:ph idx="1"/>
          </p:nvPr>
        </p:nvSpPr>
        <p:spPr>
          <a:xfrm>
            <a:off x="111096" y="350378"/>
            <a:ext cx="11887200" cy="6016239"/>
          </a:xfrm>
        </p:spPr>
        <p:txBody>
          <a:bodyPr>
            <a:noAutofit/>
          </a:bodyPr>
          <a:lstStyle/>
          <a:p>
            <a:pPr marL="0" indent="0">
              <a:lnSpc>
                <a:spcPct val="100000"/>
              </a:lnSpc>
              <a:buNone/>
            </a:pPr>
            <a:r>
              <a:rPr lang="it-IT" sz="1200" dirty="0"/>
              <a:t>1 </a:t>
            </a:r>
            <a:r>
              <a:rPr lang="it-IT" sz="1400" dirty="0"/>
              <a:t>- STRADA. AUTO CARLO. INT. NOTTE.</a:t>
            </a:r>
          </a:p>
          <a:p>
            <a:pPr algn="just">
              <a:lnSpc>
                <a:spcPct val="100000"/>
              </a:lnSpc>
            </a:pPr>
            <a:r>
              <a:rPr lang="it-IT" sz="1400" dirty="0"/>
              <a:t>Ci appaiono CARLO e GIULIA. Lui ha circa trent'anni, lei è appena più </a:t>
            </a:r>
            <a:r>
              <a:rPr lang="it-IT" sz="1400" dirty="0" smtClean="0"/>
              <a:t>giovane. Sono </a:t>
            </a:r>
            <a:r>
              <a:rPr lang="it-IT" sz="1400" dirty="0"/>
              <a:t>in auto. E' notte. Fuori sta piovendo e i tergicristalli puliscono a fatica il parabrezza.</a:t>
            </a:r>
          </a:p>
          <a:p>
            <a:pPr algn="ctr">
              <a:lnSpc>
                <a:spcPct val="100000"/>
              </a:lnSpc>
            </a:pPr>
            <a:r>
              <a:rPr lang="it-IT" sz="1400" dirty="0"/>
              <a:t>GIULIA</a:t>
            </a:r>
            <a:br>
              <a:rPr lang="it-IT" sz="1400" dirty="0"/>
            </a:br>
            <a:r>
              <a:rPr lang="it-IT" sz="1400" dirty="0"/>
              <a:t>(Lo guarda) A che pensi?</a:t>
            </a:r>
            <a:br>
              <a:rPr lang="it-IT" sz="1400" dirty="0"/>
            </a:br>
            <a:r>
              <a:rPr lang="it-IT" sz="1400" dirty="0"/>
              <a:t/>
            </a:r>
            <a:br>
              <a:rPr lang="it-IT" sz="1400" dirty="0"/>
            </a:br>
            <a:r>
              <a:rPr lang="it-IT" sz="1400" dirty="0"/>
              <a:t>CARLO</a:t>
            </a:r>
            <a:br>
              <a:rPr lang="it-IT" sz="1400" dirty="0"/>
            </a:br>
            <a:r>
              <a:rPr lang="it-IT" sz="1400" dirty="0"/>
              <a:t>(La guarda per un istante e quindi torna a guardare avanti) Alla faccia che faranno…</a:t>
            </a:r>
          </a:p>
          <a:p>
            <a:pPr marL="0" indent="0">
              <a:lnSpc>
                <a:spcPct val="100000"/>
              </a:lnSpc>
              <a:buNone/>
            </a:pPr>
            <a:r>
              <a:rPr lang="it-IT" sz="1400" dirty="0" smtClean="0"/>
              <a:t>2 </a:t>
            </a:r>
            <a:r>
              <a:rPr lang="it-IT" sz="1400" dirty="0"/>
              <a:t>- VILLETTA ANNA. GIARDINO. EST. NOTTE.</a:t>
            </a:r>
          </a:p>
          <a:p>
            <a:pPr algn="just">
              <a:lnSpc>
                <a:spcPct val="100000"/>
              </a:lnSpc>
            </a:pPr>
            <a:r>
              <a:rPr lang="it-IT" sz="1400" dirty="0"/>
              <a:t>Ci appare una bella villetta con giardino, in un quartiere residenziale della città</a:t>
            </a:r>
            <a:r>
              <a:rPr lang="it-IT" sz="1400" dirty="0" smtClean="0"/>
              <a:t>. Continua </a:t>
            </a:r>
            <a:r>
              <a:rPr lang="it-IT" sz="1400" dirty="0"/>
              <a:t>a piovere. La </a:t>
            </a:r>
            <a:r>
              <a:rPr lang="it-IT" sz="1400" dirty="0" err="1"/>
              <a:t>m.d.p</a:t>
            </a:r>
            <a:r>
              <a:rPr lang="it-IT" sz="1400" dirty="0"/>
              <a:t>. parte alta e si abbassa verso una delle finestre della casa.</a:t>
            </a:r>
          </a:p>
          <a:p>
            <a:pPr algn="ctr">
              <a:lnSpc>
                <a:spcPct val="100000"/>
              </a:lnSpc>
            </a:pPr>
            <a:r>
              <a:rPr lang="it-IT" sz="1400" dirty="0"/>
              <a:t>VOCE CARLO FUORI CAMPO</a:t>
            </a:r>
            <a:br>
              <a:rPr lang="it-IT" sz="1400" dirty="0"/>
            </a:br>
            <a:r>
              <a:rPr lang="it-IT" sz="1400" dirty="0"/>
              <a:t>(</a:t>
            </a:r>
            <a:r>
              <a:rPr lang="it-IT" sz="1400" dirty="0" err="1"/>
              <a:t>Cont</a:t>
            </a:r>
            <a:r>
              <a:rPr lang="it-IT" sz="1400" dirty="0"/>
              <a:t>.) …STATE INSIEME DA TRE ANNI.</a:t>
            </a:r>
            <a:br>
              <a:rPr lang="it-IT" sz="1400" dirty="0"/>
            </a:br>
            <a:r>
              <a:rPr lang="it-IT" sz="1400" dirty="0"/>
              <a:t>HAI PENSATO CHE FOSSE LA DONNA DELLA TUA VITA E LE HAI CHIESTO DI ANDARE A VIVERE INSIEME.</a:t>
            </a:r>
            <a:br>
              <a:rPr lang="it-IT" sz="1400" dirty="0"/>
            </a:br>
            <a:r>
              <a:rPr lang="it-IT" sz="1400" dirty="0"/>
              <a:t>E ALLORA SONO PASSATI I PRIMI TEMPI.</a:t>
            </a:r>
            <a:br>
              <a:rPr lang="it-IT" sz="1400" dirty="0"/>
            </a:br>
            <a:r>
              <a:rPr lang="it-IT" sz="1400" dirty="0"/>
              <a:t>CHE PASSANO SEMPRE, PRIMA O POI.</a:t>
            </a:r>
          </a:p>
          <a:p>
            <a:pPr>
              <a:lnSpc>
                <a:spcPct val="100000"/>
              </a:lnSpc>
            </a:pPr>
            <a:r>
              <a:rPr lang="it-IT" sz="1400" dirty="0"/>
              <a:t>Raggiungiamo una finestra ed entriamo in casa attraversando il vetro</a:t>
            </a:r>
            <a:r>
              <a:rPr lang="it-IT" sz="1400" dirty="0" smtClean="0"/>
              <a:t>. La </a:t>
            </a:r>
            <a:r>
              <a:rPr lang="it-IT" sz="1400" dirty="0" err="1"/>
              <a:t>m.d.p</a:t>
            </a:r>
            <a:r>
              <a:rPr lang="it-IT" sz="1400" dirty="0"/>
              <a:t>. percorre il corridoio e avanza verso il soggiorno.</a:t>
            </a:r>
          </a:p>
          <a:p>
            <a:pPr algn="ctr">
              <a:lnSpc>
                <a:spcPct val="100000"/>
              </a:lnSpc>
            </a:pPr>
            <a:r>
              <a:rPr lang="it-IT" sz="1400" dirty="0"/>
              <a:t>VOCE CARLO FUORI CAMPO</a:t>
            </a:r>
            <a:br>
              <a:rPr lang="it-IT" sz="1400" dirty="0"/>
            </a:br>
            <a:r>
              <a:rPr lang="it-IT" sz="1400" dirty="0"/>
              <a:t>(</a:t>
            </a:r>
            <a:r>
              <a:rPr lang="it-IT" sz="1400" dirty="0" err="1"/>
              <a:t>Cont</a:t>
            </a:r>
            <a:r>
              <a:rPr lang="it-IT" sz="1400" dirty="0"/>
              <a:t>.) AD UN CERTO PUNTO, NON E' UN PENSIERO CARINO, HAI INIZIATO AD ANNOIARTI.</a:t>
            </a:r>
            <a:br>
              <a:rPr lang="it-IT" sz="1400" dirty="0"/>
            </a:br>
            <a:r>
              <a:rPr lang="it-IT" sz="1400" dirty="0"/>
              <a:t>HAI SENTITO CHE TI INIZIAVA A MANCARE QUALCOSA.</a:t>
            </a:r>
          </a:p>
          <a:p>
            <a:pPr>
              <a:lnSpc>
                <a:spcPct val="100000"/>
              </a:lnSpc>
            </a:pPr>
            <a:r>
              <a:rPr lang="it-IT" sz="1400" dirty="0"/>
              <a:t>La </a:t>
            </a:r>
            <a:r>
              <a:rPr lang="it-IT" sz="1400" dirty="0" err="1"/>
              <a:t>m.d.p</a:t>
            </a:r>
            <a:r>
              <a:rPr lang="it-IT" sz="1400" dirty="0"/>
              <a:t> entra attraverso la porta nel soggiorno della casa</a:t>
            </a:r>
            <a:r>
              <a:rPr lang="it-IT" sz="1400" dirty="0" smtClean="0"/>
              <a:t>. Ci </a:t>
            </a:r>
            <a:r>
              <a:rPr lang="it-IT" sz="1400" dirty="0"/>
              <a:t>appaiono CARLO, GIULIA e i rispettivi genitori. Stanno cenando intorno al tavolo</a:t>
            </a:r>
            <a:r>
              <a:rPr lang="it-IT" sz="1400" dirty="0" smtClean="0"/>
              <a:t>.</a:t>
            </a:r>
            <a:endParaRPr lang="it-IT" sz="1050" dirty="0"/>
          </a:p>
        </p:txBody>
      </p:sp>
    </p:spTree>
    <p:extLst>
      <p:ext uri="{BB962C8B-B14F-4D97-AF65-F5344CB8AC3E}">
        <p14:creationId xmlns:p14="http://schemas.microsoft.com/office/powerpoint/2010/main" val="31378232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97280" y="854579"/>
            <a:ext cx="10058400" cy="882781"/>
          </a:xfrm>
        </p:spPr>
        <p:txBody>
          <a:bodyPr/>
          <a:lstStyle/>
          <a:p>
            <a:r>
              <a:rPr lang="it-IT" altLang="it-IT" b="1" dirty="0">
                <a:solidFill>
                  <a:schemeClr val="tx1"/>
                </a:solidFill>
              </a:rPr>
              <a:t>LO STORYBOARD</a:t>
            </a:r>
            <a:endParaRPr lang="it-IT" dirty="0">
              <a:solidFill>
                <a:schemeClr val="tx1"/>
              </a:solidFill>
            </a:endParaRPr>
          </a:p>
        </p:txBody>
      </p:sp>
      <p:sp>
        <p:nvSpPr>
          <p:cNvPr id="14338" name="Rectangle 2"/>
          <p:cNvSpPr>
            <a:spLocks noGrp="1" noChangeArrowheads="1"/>
          </p:cNvSpPr>
          <p:nvPr>
            <p:ph idx="1"/>
          </p:nvPr>
        </p:nvSpPr>
        <p:spPr>
          <a:xfrm>
            <a:off x="2196072" y="1781469"/>
            <a:ext cx="7958276" cy="3935667"/>
          </a:xfrm>
          <a:ln/>
        </p:spPr>
        <p:txBody>
          <a:bodyPr vert="horz" lIns="0" tIns="25147" rIns="0" bIns="45720" rtlCol="0">
            <a:normAutofit/>
          </a:bodyPr>
          <a:lstStyle/>
          <a:p>
            <a:pPr marL="0" indent="0" algn="just">
              <a:buClrTx/>
              <a:buSzPct val="45000"/>
              <a:buNone/>
              <a:tabLst>
                <a:tab pos="485775" algn="l"/>
                <a:tab pos="893763" algn="l"/>
                <a:tab pos="1301750" algn="l"/>
                <a:tab pos="1708150" algn="l"/>
                <a:tab pos="2116138" algn="l"/>
                <a:tab pos="2524125" algn="l"/>
                <a:tab pos="2932113" algn="l"/>
                <a:tab pos="3338513" algn="l"/>
                <a:tab pos="3746500" algn="l"/>
                <a:tab pos="4154488" algn="l"/>
                <a:tab pos="4562475" algn="l"/>
                <a:tab pos="4968875" algn="l"/>
                <a:tab pos="5376863" algn="l"/>
                <a:tab pos="5784850" algn="l"/>
                <a:tab pos="6191250" algn="l"/>
                <a:tab pos="6599238" algn="l"/>
                <a:tab pos="7007225" algn="l"/>
                <a:tab pos="7415213" algn="l"/>
                <a:tab pos="7821613" algn="l"/>
                <a:tab pos="8229600" algn="l"/>
              </a:tabLst>
            </a:pPr>
            <a:r>
              <a:rPr lang="it-IT" altLang="it-IT" sz="2540" dirty="0" smtClean="0">
                <a:solidFill>
                  <a:srgbClr val="FF0000"/>
                </a:solidFill>
                <a:latin typeface="Arial" panose="020B0604020202020204" pitchFamily="34" charset="0"/>
              </a:rPr>
              <a:t>Non </a:t>
            </a:r>
            <a:r>
              <a:rPr lang="it-IT" altLang="it-IT" sz="2540" dirty="0">
                <a:solidFill>
                  <a:srgbClr val="FF0000"/>
                </a:solidFill>
                <a:latin typeface="Arial" panose="020B0604020202020204" pitchFamily="34" charset="0"/>
              </a:rPr>
              <a:t>rientra tra le </a:t>
            </a:r>
            <a:r>
              <a:rPr lang="it-IT" altLang="it-IT" sz="2540" dirty="0" err="1">
                <a:solidFill>
                  <a:srgbClr val="FF0000"/>
                </a:solidFill>
                <a:latin typeface="Arial" panose="020B0604020202020204" pitchFamily="34" charset="0"/>
              </a:rPr>
              <a:t>sottofasi</a:t>
            </a:r>
            <a:r>
              <a:rPr lang="it-IT" altLang="it-IT" sz="2540" dirty="0">
                <a:solidFill>
                  <a:srgbClr val="FF0000"/>
                </a:solidFill>
                <a:latin typeface="Arial" panose="020B0604020202020204" pitchFamily="34" charset="0"/>
              </a:rPr>
              <a:t> obbligatorie della scrittura </a:t>
            </a:r>
            <a:r>
              <a:rPr lang="it-IT" altLang="it-IT" sz="2540" dirty="0" smtClean="0">
                <a:solidFill>
                  <a:srgbClr val="FF0000"/>
                </a:solidFill>
                <a:latin typeface="Arial" panose="020B0604020202020204" pitchFamily="34" charset="0"/>
              </a:rPr>
              <a:t>di un </a:t>
            </a:r>
            <a:r>
              <a:rPr lang="it-IT" altLang="it-IT" sz="2540" dirty="0">
                <a:solidFill>
                  <a:srgbClr val="FF0000"/>
                </a:solidFill>
                <a:latin typeface="Arial" panose="020B0604020202020204" pitchFamily="34" charset="0"/>
              </a:rPr>
              <a:t>film, ma lo </a:t>
            </a:r>
            <a:r>
              <a:rPr lang="it-IT" altLang="it-IT" sz="2540" dirty="0" err="1">
                <a:solidFill>
                  <a:srgbClr val="FF0000"/>
                </a:solidFill>
                <a:latin typeface="Arial" panose="020B0604020202020204" pitchFamily="34" charset="0"/>
              </a:rPr>
              <a:t>storyboard</a:t>
            </a:r>
            <a:r>
              <a:rPr lang="it-IT" altLang="it-IT" sz="2540" dirty="0">
                <a:solidFill>
                  <a:srgbClr val="FF0000"/>
                </a:solidFill>
                <a:latin typeface="Arial" panose="020B0604020202020204" pitchFamily="34" charset="0"/>
              </a:rPr>
              <a:t> è un elemento che, spesso, facilita il lavoro della squadra tecnica che deve effettuare le </a:t>
            </a:r>
            <a:r>
              <a:rPr lang="it-IT" altLang="it-IT" sz="2540" dirty="0" smtClean="0">
                <a:solidFill>
                  <a:srgbClr val="FF0000"/>
                </a:solidFill>
                <a:latin typeface="Arial" panose="020B0604020202020204" pitchFamily="34" charset="0"/>
              </a:rPr>
              <a:t>inquadrature. </a:t>
            </a:r>
          </a:p>
          <a:p>
            <a:pPr marL="0" indent="0" algn="just">
              <a:buClrTx/>
              <a:buSzPct val="45000"/>
              <a:buNone/>
              <a:tabLst>
                <a:tab pos="485775" algn="l"/>
                <a:tab pos="893763" algn="l"/>
                <a:tab pos="1301750" algn="l"/>
                <a:tab pos="1708150" algn="l"/>
                <a:tab pos="2116138" algn="l"/>
                <a:tab pos="2524125" algn="l"/>
                <a:tab pos="2932113" algn="l"/>
                <a:tab pos="3338513" algn="l"/>
                <a:tab pos="3746500" algn="l"/>
                <a:tab pos="4154488" algn="l"/>
                <a:tab pos="4562475" algn="l"/>
                <a:tab pos="4968875" algn="l"/>
                <a:tab pos="5376863" algn="l"/>
                <a:tab pos="5784850" algn="l"/>
                <a:tab pos="6191250" algn="l"/>
                <a:tab pos="6599238" algn="l"/>
                <a:tab pos="7007225" algn="l"/>
                <a:tab pos="7415213" algn="l"/>
                <a:tab pos="7821613" algn="l"/>
                <a:tab pos="8229600" algn="l"/>
              </a:tabLst>
            </a:pPr>
            <a:r>
              <a:rPr lang="it-IT" altLang="it-IT" sz="2540" dirty="0" smtClean="0">
                <a:solidFill>
                  <a:srgbClr val="FF0000"/>
                </a:solidFill>
                <a:latin typeface="Arial" panose="020B0604020202020204" pitchFamily="34" charset="0"/>
              </a:rPr>
              <a:t>E</a:t>
            </a:r>
            <a:r>
              <a:rPr lang="it-IT" altLang="it-IT" sz="2540" dirty="0">
                <a:solidFill>
                  <a:srgbClr val="FF0000"/>
                </a:solidFill>
                <a:latin typeface="Arial" panose="020B0604020202020204" pitchFamily="34" charset="0"/>
              </a:rPr>
              <a:t>', infatti, una serie di disegni che anticipano alcune       inquadrature, così come dovranno apparire sullo            schermo. </a:t>
            </a:r>
          </a:p>
          <a:p>
            <a:pPr marL="391729" indent="-292357">
              <a:lnSpc>
                <a:spcPct val="93000"/>
              </a:lnSpc>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sz="2540" dirty="0">
              <a:solidFill>
                <a:srgbClr val="FFFFFF"/>
              </a:solidFill>
              <a:latin typeface="Arial" panose="020B0604020202020204" pitchFamily="34" charset="0"/>
            </a:endParaRPr>
          </a:p>
        </p:txBody>
      </p:sp>
    </p:spTree>
    <p:extLst>
      <p:ext uri="{BB962C8B-B14F-4D97-AF65-F5344CB8AC3E}">
        <p14:creationId xmlns:p14="http://schemas.microsoft.com/office/powerpoint/2010/main" val="5124652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t>SECONDA FASE</a:t>
            </a:r>
            <a:r>
              <a:rPr lang="it-IT" altLang="it-IT" dirty="0"/>
              <a:t/>
            </a:r>
            <a:br>
              <a:rPr lang="it-IT" altLang="it-IT" dirty="0"/>
            </a:br>
            <a:endParaRPr lang="it-IT" dirty="0"/>
          </a:p>
        </p:txBody>
      </p:sp>
      <p:sp>
        <p:nvSpPr>
          <p:cNvPr id="15362" name="Rectangle 2"/>
          <p:cNvSpPr>
            <a:spLocks noGrp="1" noChangeArrowheads="1"/>
          </p:cNvSpPr>
          <p:nvPr>
            <p:ph sz="half" idx="1"/>
          </p:nvPr>
        </p:nvSpPr>
        <p:spPr>
          <a:xfrm>
            <a:off x="972590" y="1781469"/>
            <a:ext cx="5386646" cy="4004189"/>
          </a:xfrm>
          <a:ln/>
        </p:spPr>
        <p:txBody>
          <a:bodyPr vert="horz" lIns="0" tIns="24167" rIns="0" bIns="45720" rtlCol="0">
            <a:normAutofit/>
          </a:bodyPr>
          <a:lstStyle/>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dirty="0"/>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3810" b="1" dirty="0">
                <a:solidFill>
                  <a:srgbClr val="FF0000"/>
                </a:solidFill>
              </a:rPr>
              <a:t>LA PRE-PRODUZIONE</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3266" b="1" dirty="0">
                <a:solidFill>
                  <a:srgbClr val="FF0000"/>
                </a:solidFill>
              </a:rPr>
              <a:t>(come organizzare il lavoro di realizzazione effettiva del film)</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sz="3810" b="1" dirty="0">
              <a:solidFill>
                <a:srgbClr val="FFFF00"/>
              </a:solidFill>
            </a:endParaRP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sz="3810" b="1" dirty="0">
              <a:solidFill>
                <a:srgbClr val="FFFF00"/>
              </a:solidFill>
            </a:endParaRPr>
          </a:p>
        </p:txBody>
      </p:sp>
      <p:sp>
        <p:nvSpPr>
          <p:cNvPr id="15363" name="Rectangle 3"/>
          <p:cNvSpPr>
            <a:spLocks noGrp="1" noChangeArrowheads="1"/>
          </p:cNvSpPr>
          <p:nvPr>
            <p:ph sz="half" idx="2"/>
          </p:nvPr>
        </p:nvSpPr>
        <p:spPr>
          <a:xfrm>
            <a:off x="6273139" y="1781468"/>
            <a:ext cx="3884088" cy="4504793"/>
          </a:xfrm>
          <a:ln/>
        </p:spPr>
        <p:txBody>
          <a:bodyPr vert="horz" lIns="0" tIns="20575" rIns="0" bIns="45720" rtlCol="0">
            <a:normAutofit/>
          </a:bodyPr>
          <a:lstStyle/>
          <a:p>
            <a:pPr marL="390289" indent="-293797">
              <a:buClr>
                <a:srgbClr val="FFFFFF"/>
              </a:buClr>
              <a:buSzPct val="46000"/>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it-IT" altLang="it-IT" sz="3266">
                <a:solidFill>
                  <a:srgbClr val="66FF00"/>
                </a:solidFill>
              </a:rPr>
              <a:t>PROGETTAZIONE</a:t>
            </a:r>
            <a:r>
              <a:rPr lang="it-IT" altLang="it-IT"/>
              <a:t> ( e cioè ideazione e realizzazione sceneggiatura)</a:t>
            </a:r>
          </a:p>
          <a:p>
            <a:pPr marL="390289" indent="-293797">
              <a:buClr>
                <a:srgbClr val="FFFFFF"/>
              </a:buClr>
              <a:buSzPct val="46000"/>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it-IT" altLang="it-IT" sz="3266">
                <a:solidFill>
                  <a:srgbClr val="66FF00"/>
                </a:solidFill>
              </a:rPr>
              <a:t>PIANIFICAZIONE</a:t>
            </a:r>
            <a:r>
              <a:rPr lang="it-IT" altLang="it-IT"/>
              <a:t> (e cioè piano finanziario, spoglio della sceneggiatura, decoupage, preventivo economico)</a:t>
            </a:r>
          </a:p>
          <a:p>
            <a:pPr marL="390289" indent="-293797">
              <a:buClr>
                <a:srgbClr val="FFFFFF"/>
              </a:buClr>
              <a:buSzPct val="46000"/>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it-IT" altLang="it-IT" sz="3266">
                <a:solidFill>
                  <a:srgbClr val="66FF00"/>
                </a:solidFill>
              </a:rPr>
              <a:t>PREPARAZIONE</a:t>
            </a:r>
            <a:r>
              <a:rPr lang="it-IT" altLang="it-IT"/>
              <a:t> (e cioè locations, casting, scenografia, piano di lavorazione, ordine del giorno)</a:t>
            </a:r>
          </a:p>
        </p:txBody>
      </p:sp>
    </p:spTree>
    <p:extLst>
      <p:ext uri="{BB962C8B-B14F-4D97-AF65-F5344CB8AC3E}">
        <p14:creationId xmlns:p14="http://schemas.microsoft.com/office/powerpoint/2010/main" val="27198833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solidFill>
                  <a:schemeClr val="tx1"/>
                </a:solidFill>
              </a:rPr>
              <a:t>SPOGLIO DELLA  SCENEGGIATURA</a:t>
            </a:r>
            <a:br>
              <a:rPr lang="it-IT" altLang="it-IT" b="1" dirty="0">
                <a:solidFill>
                  <a:schemeClr val="tx1"/>
                </a:solidFill>
              </a:rPr>
            </a:br>
            <a:endParaRPr lang="it-IT" dirty="0">
              <a:solidFill>
                <a:schemeClr val="tx1"/>
              </a:solidFill>
            </a:endParaRPr>
          </a:p>
        </p:txBody>
      </p:sp>
      <p:sp>
        <p:nvSpPr>
          <p:cNvPr id="16386" name="Rectangle 2"/>
          <p:cNvSpPr>
            <a:spLocks noGrp="1" noChangeArrowheads="1"/>
          </p:cNvSpPr>
          <p:nvPr>
            <p:ph idx="1"/>
          </p:nvPr>
        </p:nvSpPr>
        <p:spPr>
          <a:xfrm>
            <a:off x="2196072" y="1781469"/>
            <a:ext cx="7958276" cy="4478870"/>
          </a:xfrm>
          <a:ln/>
        </p:spPr>
        <p:txBody>
          <a:bodyPr vert="horz" lIns="0" tIns="25147" rIns="0" bIns="45720" rtlCol="0">
            <a:normAutofit/>
          </a:bodyPr>
          <a:lstStyle/>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sz="3992" b="1" dirty="0">
              <a:solidFill>
                <a:srgbClr val="FFFF00"/>
              </a:solidFill>
            </a:endParaRP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sz="3266" dirty="0">
              <a:solidFill>
                <a:srgbClr val="FFFFFF"/>
              </a:solidFill>
            </a:endParaRP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sz="3266" dirty="0">
              <a:solidFill>
                <a:srgbClr val="FFFFFF"/>
              </a:solidFill>
            </a:endParaRPr>
          </a:p>
        </p:txBody>
      </p:sp>
      <p:sp>
        <p:nvSpPr>
          <p:cNvPr id="16387" name="Text Box 3"/>
          <p:cNvSpPr txBox="1">
            <a:spLocks noChangeArrowheads="1"/>
          </p:cNvSpPr>
          <p:nvPr/>
        </p:nvSpPr>
        <p:spPr bwMode="auto">
          <a:xfrm>
            <a:off x="1946544" y="2202162"/>
            <a:ext cx="7576635" cy="30675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9563" rIns="81646" bIns="40823"/>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just"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3266"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Si tratta di un momento fondamentale nella pre-produzione. </a:t>
            </a:r>
          </a:p>
          <a:p>
            <a:pPr marL="0" marR="0" lvl="0" indent="0" algn="just"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3266"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Si effettua per ogni singola scena e deve riassumere tutto l'occorrente</a:t>
            </a:r>
          </a:p>
          <a:p>
            <a:pPr marL="0" marR="0" lvl="0" indent="0" algn="just"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3266"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(umano, tecnico, scenografico ecc.)</a:t>
            </a:r>
          </a:p>
        </p:txBody>
      </p:sp>
    </p:spTree>
    <p:extLst>
      <p:ext uri="{BB962C8B-B14F-4D97-AF65-F5344CB8AC3E}">
        <p14:creationId xmlns:p14="http://schemas.microsoft.com/office/powerpoint/2010/main" val="3474291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solidFill>
                  <a:srgbClr val="00CCCC"/>
                </a:solidFill>
              </a:rPr>
              <a:t>COME SI </a:t>
            </a:r>
            <a:r>
              <a:rPr lang="it-IT" altLang="it-IT" b="1" dirty="0" smtClean="0">
                <a:solidFill>
                  <a:srgbClr val="00CCCC"/>
                </a:solidFill>
              </a:rPr>
              <a:t>FA LO SPOGLIO?</a:t>
            </a:r>
            <a:r>
              <a:rPr lang="it-IT" altLang="it-IT" b="1" dirty="0">
                <a:solidFill>
                  <a:srgbClr val="00CCCC"/>
                </a:solidFill>
              </a:rPr>
              <a:t/>
            </a:r>
            <a:br>
              <a:rPr lang="it-IT" altLang="it-IT" b="1" dirty="0">
                <a:solidFill>
                  <a:srgbClr val="00CCCC"/>
                </a:solidFill>
              </a:rPr>
            </a:br>
            <a:endParaRPr lang="it-IT" dirty="0"/>
          </a:p>
        </p:txBody>
      </p:sp>
      <p:sp>
        <p:nvSpPr>
          <p:cNvPr id="17410" name="Rectangle 2"/>
          <p:cNvSpPr>
            <a:spLocks noGrp="1" noChangeArrowheads="1"/>
          </p:cNvSpPr>
          <p:nvPr>
            <p:ph idx="1"/>
          </p:nvPr>
        </p:nvSpPr>
        <p:spPr>
          <a:xfrm>
            <a:off x="1489417" y="1737360"/>
            <a:ext cx="7958276" cy="5839813"/>
          </a:xfrm>
          <a:ln/>
        </p:spPr>
        <p:txBody>
          <a:bodyPr vert="horz" lIns="0" tIns="20575" rIns="0" bIns="45720" rtlCol="0">
            <a:normAutofit/>
          </a:bodyPr>
          <a:lstStyle/>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smtClean="0">
                <a:solidFill>
                  <a:schemeClr val="tx1"/>
                </a:solidFill>
              </a:rPr>
              <a:t>Indicare </a:t>
            </a:r>
            <a:r>
              <a:rPr lang="it-IT" altLang="it-IT" b="1" dirty="0">
                <a:solidFill>
                  <a:schemeClr val="tx1"/>
                </a:solidFill>
              </a:rPr>
              <a:t>la location della singola scena. </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t>Previsione dei giorni di lavorazione della scena. </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t>Personaggi principali e secondari, le comparse.</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t>Indicare l'azione della scena</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t>Il fabbisogno specifico della scena (oggetti che danno vita all'ambiente).</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t>Costumi necessari (ad ogni costume corrisponde un numero).</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t>La presenza di animali, armi, effetti speciali e sonori.</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t>Fabbisogno tecnico: telecamere, obiettivi, attrezzature di ripresa video e audio</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b="1" dirty="0">
              <a:solidFill>
                <a:srgbClr val="FFFFFF"/>
              </a:solidFill>
            </a:endParaRP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b="1" dirty="0">
              <a:solidFill>
                <a:srgbClr val="FFFFFF"/>
              </a:solidFill>
            </a:endParaRPr>
          </a:p>
        </p:txBody>
      </p:sp>
    </p:spTree>
    <p:extLst>
      <p:ext uri="{BB962C8B-B14F-4D97-AF65-F5344CB8AC3E}">
        <p14:creationId xmlns:p14="http://schemas.microsoft.com/office/powerpoint/2010/main" val="106625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97280" y="656704"/>
            <a:ext cx="10058400" cy="814649"/>
          </a:xfrm>
        </p:spPr>
        <p:txBody>
          <a:bodyPr>
            <a:normAutofit fontScale="90000"/>
          </a:bodyPr>
          <a:lstStyle/>
          <a:p>
            <a:r>
              <a:rPr lang="it-IT" altLang="it-IT" b="1" dirty="0">
                <a:solidFill>
                  <a:schemeClr val="tx1"/>
                </a:solidFill>
              </a:rPr>
              <a:t/>
            </a:r>
            <a:br>
              <a:rPr lang="it-IT" altLang="it-IT" b="1" dirty="0">
                <a:solidFill>
                  <a:schemeClr val="tx1"/>
                </a:solidFill>
              </a:rPr>
            </a:br>
            <a:r>
              <a:rPr lang="it-IT" altLang="it-IT" b="1" dirty="0">
                <a:solidFill>
                  <a:schemeClr val="tx1"/>
                </a:solidFill>
              </a:rPr>
              <a:t>DECOUPAGE TECNICO</a:t>
            </a:r>
            <a:endParaRPr lang="it-IT" dirty="0">
              <a:solidFill>
                <a:schemeClr val="tx1"/>
              </a:solidFill>
            </a:endParaRPr>
          </a:p>
        </p:txBody>
      </p:sp>
      <p:sp>
        <p:nvSpPr>
          <p:cNvPr id="18434" name="Rectangle 2"/>
          <p:cNvSpPr>
            <a:spLocks noGrp="1" noChangeArrowheads="1"/>
          </p:cNvSpPr>
          <p:nvPr>
            <p:ph idx="1"/>
          </p:nvPr>
        </p:nvSpPr>
        <p:spPr>
          <a:xfrm>
            <a:off x="2196072" y="1781469"/>
            <a:ext cx="7958276" cy="4478870"/>
          </a:xfrm>
          <a:ln/>
        </p:spPr>
        <p:txBody>
          <a:bodyPr vert="horz" lIns="0" tIns="25147" rIns="0" bIns="45720" rtlCol="0">
            <a:normAutofit/>
          </a:bodyPr>
          <a:lstStyle/>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sz="2903" dirty="0">
              <a:solidFill>
                <a:srgbClr val="FFFFFF"/>
              </a:solidFill>
            </a:endParaRPr>
          </a:p>
          <a:p>
            <a:pPr marL="0" indent="0" algn="just">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sz="3266" b="1" dirty="0">
                <a:solidFill>
                  <a:srgbClr val="FF0000"/>
                </a:solidFill>
              </a:rPr>
              <a:t>Nell’ultima fase della progettazione, il regista analizza la sceneggiatura letteraria e la trasforma in chiave tecnica, pianificando la scrittura non in scene ma in inquadrature. Essa contiene delle informazioni tecniche sul taglio dei piani e i movimenti di </a:t>
            </a:r>
            <a:r>
              <a:rPr lang="it-IT" altLang="it-IT" sz="3266" b="1" dirty="0" smtClean="0">
                <a:solidFill>
                  <a:srgbClr val="FF0000"/>
                </a:solidFill>
              </a:rPr>
              <a:t>macchina</a:t>
            </a:r>
            <a:endParaRPr lang="it-IT" altLang="it-IT" sz="3266" b="1" dirty="0">
              <a:solidFill>
                <a:srgbClr val="FF0000"/>
              </a:solidFill>
            </a:endParaRPr>
          </a:p>
        </p:txBody>
      </p:sp>
    </p:spTree>
    <p:extLst>
      <p:ext uri="{BB962C8B-B14F-4D97-AF65-F5344CB8AC3E}">
        <p14:creationId xmlns:p14="http://schemas.microsoft.com/office/powerpoint/2010/main" val="36420654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184151"/>
            <a:ext cx="10058400" cy="294414"/>
          </a:xfrm>
        </p:spPr>
        <p:txBody>
          <a:bodyPr>
            <a:noAutofit/>
          </a:bodyPr>
          <a:lstStyle/>
          <a:p>
            <a:pPr algn="ctr"/>
            <a:r>
              <a:rPr lang="it-IT" sz="2800" b="1" dirty="0" smtClean="0">
                <a:latin typeface="+mn-lt"/>
              </a:rPr>
              <a:t>Esempio di </a:t>
            </a:r>
            <a:r>
              <a:rPr lang="it-IT" sz="2800" b="1" dirty="0" err="1" smtClean="0">
                <a:latin typeface="+mn-lt"/>
              </a:rPr>
              <a:t>découpage</a:t>
            </a:r>
            <a:endParaRPr lang="it-IT" sz="2800" b="1" dirty="0">
              <a:latin typeface="+mn-lt"/>
            </a:endParaRPr>
          </a:p>
        </p:txBody>
      </p:sp>
      <p:pic>
        <p:nvPicPr>
          <p:cNvPr id="4" name="Segnaposto contenuto 3"/>
          <p:cNvPicPr>
            <a:picLocks noGrp="1" noChangeAspect="1"/>
          </p:cNvPicPr>
          <p:nvPr>
            <p:ph idx="4294967295"/>
          </p:nvPr>
        </p:nvPicPr>
        <p:blipFill>
          <a:blip r:embed="rId3"/>
          <a:stretch>
            <a:fillRect/>
          </a:stretch>
        </p:blipFill>
        <p:spPr>
          <a:xfrm>
            <a:off x="2119357" y="478565"/>
            <a:ext cx="7315200" cy="5839029"/>
          </a:xfrm>
          <a:prstGeom prst="rect">
            <a:avLst/>
          </a:prstGeom>
        </p:spPr>
      </p:pic>
    </p:spTree>
    <p:extLst>
      <p:ext uri="{BB962C8B-B14F-4D97-AF65-F5344CB8AC3E}">
        <p14:creationId xmlns:p14="http://schemas.microsoft.com/office/powerpoint/2010/main" val="19538921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altLang="it-IT" sz="3200" b="1" dirty="0" smtClean="0">
                <a:latin typeface="+mn-lt"/>
              </a:rPr>
              <a:t>PRINCIPALI </a:t>
            </a:r>
            <a:r>
              <a:rPr lang="it-IT" altLang="it-IT" sz="3200" b="1" dirty="0">
                <a:latin typeface="+mn-lt"/>
              </a:rPr>
              <a:t>TAGLI DEI </a:t>
            </a:r>
            <a:r>
              <a:rPr lang="it-IT" altLang="it-IT" sz="3200" b="1" dirty="0" smtClean="0">
                <a:latin typeface="+mn-lt"/>
              </a:rPr>
              <a:t>PIANI</a:t>
            </a:r>
            <a:r>
              <a:rPr lang="it-IT" sz="3200" b="1" dirty="0" smtClean="0">
                <a:latin typeface="+mn-lt"/>
              </a:rPr>
              <a:t/>
            </a:r>
            <a:br>
              <a:rPr lang="it-IT" sz="3200" b="1" dirty="0" smtClean="0">
                <a:latin typeface="+mn-lt"/>
              </a:rPr>
            </a:br>
            <a:r>
              <a:rPr lang="it-IT" sz="3200" b="1" dirty="0" smtClean="0">
                <a:latin typeface="+mn-lt"/>
              </a:rPr>
              <a:t>(corrispondenze </a:t>
            </a:r>
            <a:r>
              <a:rPr lang="it-IT" sz="3200" b="1" dirty="0">
                <a:latin typeface="+mn-lt"/>
              </a:rPr>
              <a:t>in lingua inglese e francese</a:t>
            </a:r>
            <a:r>
              <a:rPr lang="it-IT" sz="3200" b="1" dirty="0" smtClean="0">
                <a:latin typeface="+mn-lt"/>
              </a:rPr>
              <a:t>)</a:t>
            </a:r>
            <a:endParaRPr lang="it-IT" sz="3200" b="1" dirty="0">
              <a:latin typeface="+mn-lt"/>
            </a:endParaRPr>
          </a:p>
        </p:txBody>
      </p:sp>
      <p:sp>
        <p:nvSpPr>
          <p:cNvPr id="20482" name="Rectangle 2"/>
          <p:cNvSpPr>
            <a:spLocks noGrp="1" noChangeArrowheads="1"/>
          </p:cNvSpPr>
          <p:nvPr>
            <p:ph type="body" sz="half" idx="3"/>
          </p:nvPr>
        </p:nvSpPr>
        <p:spPr>
          <a:xfrm>
            <a:off x="74815" y="1781469"/>
            <a:ext cx="11829010" cy="4653514"/>
          </a:xfrm>
          <a:ln/>
        </p:spPr>
        <p:txBody>
          <a:bodyPr vert="horz" lIns="0" tIns="17309" rIns="0" bIns="45720" rtlCol="0">
            <a:normAutofit fontScale="77500" lnSpcReduction="20000"/>
          </a:bodyPr>
          <a:lstStyle/>
          <a:p>
            <a:pPr marL="0" indent="97932">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2722" b="1" dirty="0">
                <a:solidFill>
                  <a:srgbClr val="66FF00"/>
                </a:solidFill>
              </a:rPr>
              <a:t>PIANI</a:t>
            </a: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b="1" dirty="0">
                <a:solidFill>
                  <a:srgbClr val="FF0000"/>
                </a:solidFill>
              </a:rPr>
              <a:t>PRIMO PIANO  (PP</a:t>
            </a:r>
            <a:r>
              <a:rPr lang="it-IT" altLang="it-IT" b="1" dirty="0" smtClean="0">
                <a:solidFill>
                  <a:srgbClr val="FF0000"/>
                </a:solidFill>
              </a:rPr>
              <a:t>) </a:t>
            </a:r>
            <a:r>
              <a:rPr lang="it-IT" dirty="0" smtClean="0">
                <a:solidFill>
                  <a:schemeClr val="tx1"/>
                </a:solidFill>
              </a:rPr>
              <a:t>(</a:t>
            </a:r>
            <a:r>
              <a:rPr lang="it-IT" dirty="0" err="1" smtClean="0">
                <a:solidFill>
                  <a:schemeClr val="tx1"/>
                </a:solidFill>
              </a:rPr>
              <a:t>close</a:t>
            </a:r>
            <a:r>
              <a:rPr lang="it-IT" dirty="0" smtClean="0">
                <a:solidFill>
                  <a:schemeClr val="tx1"/>
                </a:solidFill>
              </a:rPr>
              <a:t> up/gros </a:t>
            </a:r>
            <a:r>
              <a:rPr lang="it-IT" dirty="0" err="1">
                <a:solidFill>
                  <a:schemeClr val="tx1"/>
                </a:solidFill>
              </a:rPr>
              <a:t>plan</a:t>
            </a:r>
            <a:r>
              <a:rPr lang="it-IT" dirty="0" smtClean="0">
                <a:solidFill>
                  <a:schemeClr val="tx1"/>
                </a:solidFill>
              </a:rPr>
              <a:t>) </a:t>
            </a:r>
            <a:endParaRPr lang="it-IT" altLang="it-IT" b="1" dirty="0">
              <a:solidFill>
                <a:schemeClr val="tx1"/>
              </a:solidFill>
            </a:endParaRP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b="1" dirty="0" smtClean="0">
                <a:solidFill>
                  <a:srgbClr val="FF0000"/>
                </a:solidFill>
              </a:rPr>
              <a:t>PRIMISSIMO PIANO (PPP) </a:t>
            </a:r>
            <a:r>
              <a:rPr lang="it-IT" dirty="0"/>
              <a:t>(big o </a:t>
            </a:r>
            <a:r>
              <a:rPr lang="it-IT" dirty="0" err="1"/>
              <a:t>extreme</a:t>
            </a:r>
            <a:r>
              <a:rPr lang="it-IT" dirty="0"/>
              <a:t> </a:t>
            </a:r>
            <a:r>
              <a:rPr lang="it-IT" dirty="0" err="1"/>
              <a:t>close</a:t>
            </a:r>
            <a:r>
              <a:rPr lang="it-IT" dirty="0"/>
              <a:t> </a:t>
            </a:r>
            <a:r>
              <a:rPr lang="it-IT" dirty="0" smtClean="0"/>
              <a:t>up/</a:t>
            </a:r>
            <a:r>
              <a:rPr lang="it-IT" dirty="0" err="1" smtClean="0"/>
              <a:t>très</a:t>
            </a:r>
            <a:r>
              <a:rPr lang="it-IT" dirty="0" smtClean="0"/>
              <a:t> </a:t>
            </a:r>
            <a:r>
              <a:rPr lang="it-IT" dirty="0"/>
              <a:t>gros </a:t>
            </a:r>
            <a:r>
              <a:rPr lang="it-IT" dirty="0" err="1"/>
              <a:t>plan</a:t>
            </a:r>
            <a:r>
              <a:rPr lang="it-IT" dirty="0" smtClean="0"/>
              <a:t>)</a:t>
            </a:r>
            <a:endParaRPr lang="it-IT" dirty="0"/>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b="1" dirty="0" smtClean="0">
                <a:solidFill>
                  <a:srgbClr val="FF0000"/>
                </a:solidFill>
              </a:rPr>
              <a:t>DETTAGLIO </a:t>
            </a:r>
            <a:r>
              <a:rPr lang="it-IT" altLang="it-IT" b="1" dirty="0">
                <a:solidFill>
                  <a:srgbClr val="FF0000"/>
                </a:solidFill>
              </a:rPr>
              <a:t>O </a:t>
            </a:r>
            <a:r>
              <a:rPr lang="it-IT" altLang="it-IT" b="1" dirty="0" smtClean="0">
                <a:solidFill>
                  <a:srgbClr val="FF0000"/>
                </a:solidFill>
              </a:rPr>
              <a:t>PARTICOLARE (DETT/PART) </a:t>
            </a:r>
            <a:r>
              <a:rPr lang="it-IT" altLang="it-IT" dirty="0" smtClean="0"/>
              <a:t>(</a:t>
            </a:r>
            <a:r>
              <a:rPr lang="it-IT" dirty="0" err="1" smtClean="0"/>
              <a:t>detail</a:t>
            </a:r>
            <a:r>
              <a:rPr lang="it-IT" dirty="0" smtClean="0"/>
              <a:t> </a:t>
            </a:r>
            <a:r>
              <a:rPr lang="it-IT" dirty="0" err="1" smtClean="0"/>
              <a:t>shot</a:t>
            </a:r>
            <a:r>
              <a:rPr lang="it-IT" dirty="0" smtClean="0"/>
              <a:t>/</a:t>
            </a:r>
            <a:r>
              <a:rPr lang="it-IT" dirty="0" err="1" smtClean="0"/>
              <a:t>insert</a:t>
            </a:r>
            <a:r>
              <a:rPr lang="it-IT" dirty="0" smtClean="0"/>
              <a:t>)</a:t>
            </a:r>
            <a:endParaRPr lang="it-IT" altLang="it-IT" b="1" dirty="0">
              <a:solidFill>
                <a:srgbClr val="FF0000"/>
              </a:solidFill>
            </a:endParaRP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b="1" dirty="0">
                <a:solidFill>
                  <a:srgbClr val="FF0000"/>
                </a:solidFill>
              </a:rPr>
              <a:t>PIANO </a:t>
            </a:r>
            <a:r>
              <a:rPr lang="it-IT" altLang="it-IT" b="1" dirty="0" smtClean="0">
                <a:solidFill>
                  <a:srgbClr val="FF0000"/>
                </a:solidFill>
              </a:rPr>
              <a:t>AMERICANO (PA) </a:t>
            </a:r>
            <a:r>
              <a:rPr lang="it-IT" dirty="0" smtClean="0"/>
              <a:t>(medium </a:t>
            </a:r>
            <a:r>
              <a:rPr lang="it-IT" dirty="0"/>
              <a:t>long </a:t>
            </a:r>
            <a:r>
              <a:rPr lang="it-IT" dirty="0" err="1" smtClean="0"/>
              <a:t>shot</a:t>
            </a:r>
            <a:r>
              <a:rPr lang="it-IT" dirty="0" smtClean="0"/>
              <a:t>/</a:t>
            </a:r>
            <a:r>
              <a:rPr lang="it-IT" dirty="0" err="1" smtClean="0"/>
              <a:t>plan</a:t>
            </a:r>
            <a:r>
              <a:rPr lang="it-IT" dirty="0" smtClean="0"/>
              <a:t> </a:t>
            </a:r>
            <a:r>
              <a:rPr lang="it-IT" dirty="0" err="1"/>
              <a:t>américain</a:t>
            </a:r>
            <a:r>
              <a:rPr lang="it-IT" dirty="0"/>
              <a:t>)</a:t>
            </a:r>
            <a:endParaRPr lang="it-IT" altLang="it-IT" b="1" dirty="0">
              <a:solidFill>
                <a:srgbClr val="FF0000"/>
              </a:solidFill>
            </a:endParaRP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b="1" dirty="0">
                <a:solidFill>
                  <a:srgbClr val="FF0000"/>
                </a:solidFill>
              </a:rPr>
              <a:t>FIGURA </a:t>
            </a:r>
            <a:r>
              <a:rPr lang="it-IT" altLang="it-IT" b="1" dirty="0" smtClean="0">
                <a:solidFill>
                  <a:srgbClr val="FF0000"/>
                </a:solidFill>
              </a:rPr>
              <a:t>INTERA (FI) </a:t>
            </a:r>
            <a:r>
              <a:rPr lang="it-IT" dirty="0"/>
              <a:t>(full </a:t>
            </a:r>
            <a:r>
              <a:rPr lang="it-IT" dirty="0" err="1" smtClean="0"/>
              <a:t>shot</a:t>
            </a:r>
            <a:r>
              <a:rPr lang="it-IT" dirty="0" smtClean="0"/>
              <a:t>/</a:t>
            </a:r>
            <a:r>
              <a:rPr lang="it-IT" dirty="0" err="1" smtClean="0"/>
              <a:t>plan</a:t>
            </a:r>
            <a:r>
              <a:rPr lang="it-IT" dirty="0" smtClean="0"/>
              <a:t> </a:t>
            </a:r>
            <a:r>
              <a:rPr lang="it-IT" dirty="0" err="1"/>
              <a:t>moyen</a:t>
            </a:r>
            <a:r>
              <a:rPr lang="it-IT" dirty="0" smtClean="0"/>
              <a:t>)</a:t>
            </a: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b="1" dirty="0" smtClean="0">
                <a:solidFill>
                  <a:srgbClr val="FF0000"/>
                </a:solidFill>
              </a:rPr>
              <a:t>MEZZA FIGURA/PIANO MEDIO (MF/PM) </a:t>
            </a:r>
            <a:r>
              <a:rPr lang="it-IT" dirty="0"/>
              <a:t>(medium </a:t>
            </a:r>
            <a:r>
              <a:rPr lang="it-IT" dirty="0" err="1" smtClean="0"/>
              <a:t>shot</a:t>
            </a:r>
            <a:r>
              <a:rPr lang="it-IT" dirty="0" smtClean="0"/>
              <a:t>/</a:t>
            </a:r>
            <a:r>
              <a:rPr lang="it-IT" dirty="0" err="1" smtClean="0"/>
              <a:t>plan</a:t>
            </a:r>
            <a:r>
              <a:rPr lang="it-IT" dirty="0" smtClean="0"/>
              <a:t> </a:t>
            </a:r>
            <a:r>
              <a:rPr lang="it-IT" dirty="0" err="1" smtClean="0"/>
              <a:t>taille</a:t>
            </a:r>
            <a:r>
              <a:rPr lang="it-IT" dirty="0" smtClean="0"/>
              <a:t>)</a:t>
            </a:r>
            <a:endParaRPr lang="it-IT" altLang="it-IT" b="1" dirty="0" smtClean="0">
              <a:solidFill>
                <a:srgbClr val="FF0000"/>
              </a:solidFill>
            </a:endParaRPr>
          </a:p>
          <a:p>
            <a:pPr marL="431800" lvl="0" indent="-322263">
              <a:lnSpc>
                <a:spcPct val="95000"/>
              </a:lnSpc>
              <a:spcBef>
                <a:spcPts val="0"/>
              </a:spcBef>
              <a:spcAft>
                <a:spcPts val="1293"/>
              </a:spcAft>
              <a:buClrTx/>
              <a:buSz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pPr>
            <a:endParaRPr lang="it-IT" altLang="it-IT" sz="2722" b="1" dirty="0" smtClean="0">
              <a:solidFill>
                <a:srgbClr val="66FF00"/>
              </a:solidFill>
            </a:endParaRPr>
          </a:p>
          <a:p>
            <a:pPr marL="431800" lvl="0" indent="-322263">
              <a:lnSpc>
                <a:spcPct val="95000"/>
              </a:lnSpc>
              <a:spcBef>
                <a:spcPts val="0"/>
              </a:spcBef>
              <a:spcAft>
                <a:spcPts val="1293"/>
              </a:spcAft>
              <a:buClrTx/>
              <a:buSz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pPr>
            <a:r>
              <a:rPr lang="it-IT" altLang="it-IT" sz="2722" b="1" dirty="0" smtClean="0">
                <a:solidFill>
                  <a:srgbClr val="66FF00"/>
                </a:solidFill>
              </a:rPr>
              <a:t>CAMPI</a:t>
            </a:r>
          </a:p>
          <a:p>
            <a:pPr marL="390289" lvl="0" indent="-293797">
              <a:lnSpc>
                <a:spcPct val="95000"/>
              </a:lnSpc>
              <a:spcBef>
                <a:spcPts val="0"/>
              </a:spcBef>
              <a:spcAft>
                <a:spcPts val="1293"/>
              </a:spcAft>
              <a:buClr>
                <a:srgbClr val="E6E6E6"/>
              </a:buClr>
              <a:buSzPct val="45000"/>
              <a:buFont typeface="Wingdings" panose="05000000000000000000" pitchFamily="2"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pPr>
            <a:r>
              <a:rPr lang="it-IT" altLang="it-IT" sz="1900" b="1" dirty="0" smtClean="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rPr>
              <a:t>CAMPO </a:t>
            </a:r>
            <a:r>
              <a:rPr lang="it-IT" altLang="it-IT" sz="1900" b="1" dirty="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rPr>
              <a:t>MEDIO (CM</a:t>
            </a:r>
            <a:r>
              <a:rPr lang="it-IT" altLang="it-IT" sz="1900" b="1" dirty="0" smtClean="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rPr>
              <a:t>) </a:t>
            </a:r>
            <a:r>
              <a:rPr lang="it-IT" sz="1800" dirty="0" smtClean="0"/>
              <a:t>(Medium </a:t>
            </a:r>
            <a:r>
              <a:rPr lang="it-IT" sz="1800" dirty="0"/>
              <a:t>long </a:t>
            </a:r>
            <a:r>
              <a:rPr lang="it-IT" sz="1800" dirty="0" err="1" smtClean="0"/>
              <a:t>shot</a:t>
            </a:r>
            <a:r>
              <a:rPr lang="it-IT" sz="1800" dirty="0"/>
              <a:t>/</a:t>
            </a:r>
            <a:r>
              <a:rPr lang="it-IT" sz="1800" dirty="0" err="1" smtClean="0"/>
              <a:t>plan</a:t>
            </a:r>
            <a:r>
              <a:rPr lang="it-IT" sz="1800" dirty="0" smtClean="0"/>
              <a:t> </a:t>
            </a:r>
            <a:r>
              <a:rPr lang="it-IT" sz="1800" dirty="0"/>
              <a:t>d'ensemble</a:t>
            </a:r>
            <a:r>
              <a:rPr lang="it-IT" sz="1800" dirty="0" smtClean="0"/>
              <a:t>) </a:t>
            </a:r>
            <a:endParaRPr lang="it-IT" altLang="it-IT" sz="1900" b="1" dirty="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endParaRPr>
          </a:p>
          <a:p>
            <a:pPr marL="390289" lvl="0" indent="-293797">
              <a:lnSpc>
                <a:spcPct val="95000"/>
              </a:lnSpc>
              <a:spcBef>
                <a:spcPts val="0"/>
              </a:spcBef>
              <a:spcAft>
                <a:spcPts val="1293"/>
              </a:spcAft>
              <a:buClr>
                <a:srgbClr val="E6E6E6"/>
              </a:buClr>
              <a:buSzPct val="45000"/>
              <a:buFont typeface="Wingdings" panose="05000000000000000000" pitchFamily="2"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pPr>
            <a:r>
              <a:rPr lang="it-IT" altLang="it-IT" sz="1900" b="1" dirty="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rPr>
              <a:t>CAMPO LUNGO (CL</a:t>
            </a:r>
            <a:r>
              <a:rPr lang="it-IT" altLang="it-IT" sz="1900" b="1" dirty="0" smtClean="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rPr>
              <a:t>) </a:t>
            </a:r>
            <a:r>
              <a:rPr lang="it-IT" sz="1800" dirty="0" smtClean="0"/>
              <a:t>(</a:t>
            </a:r>
            <a:r>
              <a:rPr lang="it-IT" sz="1800" dirty="0" err="1"/>
              <a:t>very</a:t>
            </a:r>
            <a:r>
              <a:rPr lang="it-IT" sz="1800" dirty="0"/>
              <a:t> o </a:t>
            </a:r>
            <a:r>
              <a:rPr lang="it-IT" sz="1800" dirty="0" err="1"/>
              <a:t>extreme</a:t>
            </a:r>
            <a:r>
              <a:rPr lang="it-IT" sz="1800" dirty="0"/>
              <a:t> long </a:t>
            </a:r>
            <a:r>
              <a:rPr lang="it-IT" sz="1800" dirty="0" err="1" smtClean="0"/>
              <a:t>shot</a:t>
            </a:r>
            <a:r>
              <a:rPr lang="it-IT" sz="1800" dirty="0" smtClean="0"/>
              <a:t>/</a:t>
            </a:r>
            <a:r>
              <a:rPr lang="it-IT" sz="1800" dirty="0" err="1" smtClean="0"/>
              <a:t>plan</a:t>
            </a:r>
            <a:r>
              <a:rPr lang="it-IT" sz="1800" dirty="0" smtClean="0"/>
              <a:t> </a:t>
            </a:r>
            <a:r>
              <a:rPr lang="it-IT" sz="1800" dirty="0" err="1"/>
              <a:t>général</a:t>
            </a:r>
            <a:r>
              <a:rPr lang="it-IT" sz="1800" dirty="0" smtClean="0"/>
              <a:t>) </a:t>
            </a:r>
            <a:endParaRPr lang="it-IT" altLang="it-IT" sz="1900" b="1" dirty="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endParaRPr>
          </a:p>
          <a:p>
            <a:pPr marL="390289" lvl="0" indent="-293797">
              <a:lnSpc>
                <a:spcPct val="95000"/>
              </a:lnSpc>
              <a:spcBef>
                <a:spcPts val="0"/>
              </a:spcBef>
              <a:spcAft>
                <a:spcPts val="1293"/>
              </a:spcAft>
              <a:buClr>
                <a:srgbClr val="E6E6E6"/>
              </a:buClr>
              <a:buSzPct val="45000"/>
              <a:buFont typeface="Wingdings" panose="05000000000000000000" pitchFamily="2"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pPr>
            <a:r>
              <a:rPr lang="it-IT" altLang="it-IT" sz="1900" b="1" dirty="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rPr>
              <a:t>CAMPO LUNGHISSIMO (CLL) </a:t>
            </a:r>
            <a:r>
              <a:rPr lang="it-IT" sz="1800" dirty="0" smtClean="0"/>
              <a:t>(</a:t>
            </a:r>
            <a:r>
              <a:rPr lang="it-IT" sz="1800" dirty="0" err="1" smtClean="0"/>
              <a:t>extreme</a:t>
            </a:r>
            <a:r>
              <a:rPr lang="it-IT" sz="1800" dirty="0" smtClean="0"/>
              <a:t> </a:t>
            </a:r>
            <a:r>
              <a:rPr lang="it-IT" sz="1800" dirty="0"/>
              <a:t>long </a:t>
            </a:r>
            <a:r>
              <a:rPr lang="it-IT" sz="1800" dirty="0" err="1"/>
              <a:t>shot</a:t>
            </a:r>
            <a:r>
              <a:rPr lang="it-IT" sz="1800" dirty="0"/>
              <a:t>) </a:t>
            </a:r>
          </a:p>
          <a:p>
            <a:pPr marL="390289" lvl="0" indent="-293797">
              <a:lnSpc>
                <a:spcPct val="95000"/>
              </a:lnSpc>
              <a:spcBef>
                <a:spcPts val="0"/>
              </a:spcBef>
              <a:spcAft>
                <a:spcPts val="1293"/>
              </a:spcAft>
              <a:buClr>
                <a:srgbClr val="E6E6E6"/>
              </a:buClr>
              <a:buSzPct val="45000"/>
              <a:buFont typeface="Wingdings" panose="05000000000000000000" pitchFamily="2" charset="2"/>
              <a:buChar char=""/>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defRPr/>
            </a:pPr>
            <a:r>
              <a:rPr lang="it-IT" altLang="it-IT" sz="1900" b="1" dirty="0" smtClean="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rPr>
              <a:t>CAMPO TOTALE (CT o TOT)</a:t>
            </a:r>
            <a:endParaRPr lang="it-IT" altLang="it-IT" sz="1900" b="1" dirty="0">
              <a:solidFill>
                <a:srgbClr val="FF0000"/>
              </a:solidFill>
              <a:latin typeface="Times New Roman" panose="02020603050405020304" pitchFamily="18" charset="0"/>
              <a:ea typeface="Microsoft YaHei" panose="020B0503020204020204" pitchFamily="34" charset="-122"/>
              <a:cs typeface="Lucida Sans Unicode" panose="020B0602030504020204" pitchFamily="34" charset="0"/>
            </a:endParaRPr>
          </a:p>
          <a:p>
            <a:pPr marL="0" indent="97932">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sz="2722" b="1" dirty="0">
              <a:solidFill>
                <a:srgbClr val="FFFFFF"/>
              </a:solidFill>
            </a:endParaRPr>
          </a:p>
        </p:txBody>
      </p:sp>
      <p:pic>
        <p:nvPicPr>
          <p:cNvPr id="3" name="Immagine 2"/>
          <p:cNvPicPr>
            <a:picLocks noChangeAspect="1"/>
          </p:cNvPicPr>
          <p:nvPr/>
        </p:nvPicPr>
        <p:blipFill>
          <a:blip r:embed="rId4"/>
          <a:stretch>
            <a:fillRect/>
          </a:stretch>
        </p:blipFill>
        <p:spPr>
          <a:xfrm>
            <a:off x="7055439" y="1781469"/>
            <a:ext cx="4885793" cy="3455991"/>
          </a:xfrm>
          <a:prstGeom prst="rect">
            <a:avLst/>
          </a:prstGeom>
        </p:spPr>
      </p:pic>
    </p:spTree>
    <p:extLst>
      <p:ext uri="{BB962C8B-B14F-4D97-AF65-F5344CB8AC3E}">
        <p14:creationId xmlns:p14="http://schemas.microsoft.com/office/powerpoint/2010/main" val="28276305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46010" y="324196"/>
            <a:ext cx="10058400" cy="1172095"/>
          </a:xfrm>
        </p:spPr>
        <p:txBody>
          <a:bodyPr>
            <a:normAutofit fontScale="90000"/>
          </a:bodyPr>
          <a:lstStyle/>
          <a:p>
            <a:pPr algn="ctr"/>
            <a:r>
              <a:rPr lang="it-IT" altLang="it-IT" sz="3600" b="1" dirty="0" smtClean="0">
                <a:solidFill>
                  <a:schemeClr val="tx1"/>
                </a:solidFill>
              </a:rPr>
              <a:t/>
            </a:r>
            <a:br>
              <a:rPr lang="it-IT" altLang="it-IT" sz="3600" b="1" dirty="0" smtClean="0">
                <a:solidFill>
                  <a:schemeClr val="tx1"/>
                </a:solidFill>
              </a:rPr>
            </a:br>
            <a:r>
              <a:rPr lang="it-IT" altLang="it-IT" sz="3600" b="1" dirty="0" smtClean="0">
                <a:solidFill>
                  <a:schemeClr val="tx1"/>
                </a:solidFill>
              </a:rPr>
              <a:t>PRINCIPALI MOVIMENTI </a:t>
            </a:r>
            <a:r>
              <a:rPr lang="it-IT" altLang="it-IT" sz="3600" b="1" dirty="0">
                <a:solidFill>
                  <a:schemeClr val="tx1"/>
                </a:solidFill>
              </a:rPr>
              <a:t>MACCHINA</a:t>
            </a:r>
            <a:br>
              <a:rPr lang="it-IT" altLang="it-IT" sz="3600" b="1" dirty="0">
                <a:solidFill>
                  <a:schemeClr val="tx1"/>
                </a:solidFill>
              </a:rPr>
            </a:br>
            <a:endParaRPr lang="it-IT" dirty="0">
              <a:solidFill>
                <a:schemeClr val="tx1"/>
              </a:solidFill>
            </a:endParaRPr>
          </a:p>
        </p:txBody>
      </p:sp>
      <p:sp>
        <p:nvSpPr>
          <p:cNvPr id="21506" name="Rectangle 2"/>
          <p:cNvSpPr>
            <a:spLocks noGrp="1" noChangeArrowheads="1"/>
          </p:cNvSpPr>
          <p:nvPr>
            <p:ph idx="1"/>
          </p:nvPr>
        </p:nvSpPr>
        <p:spPr>
          <a:xfrm>
            <a:off x="2196072" y="1781469"/>
            <a:ext cx="7958276" cy="4478870"/>
          </a:xfrm>
          <a:ln/>
        </p:spPr>
        <p:txBody>
          <a:bodyPr vert="horz" lIns="0" tIns="18289" rIns="0" bIns="45720" rtlCol="0">
            <a:normAutofit/>
          </a:bodyPr>
          <a:lstStyle/>
          <a:p>
            <a:pPr marL="195864" indent="-194425">
              <a:buClrTx/>
              <a:buSzPct val="45000"/>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sz="2449" b="1" dirty="0">
              <a:solidFill>
                <a:srgbClr val="FFFF00"/>
              </a:solidFill>
            </a:endParaRPr>
          </a:p>
          <a:p>
            <a:pPr marL="194425" indent="-194425">
              <a:buClr>
                <a:srgbClr val="FFFFFF"/>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sz="2722" b="1" dirty="0">
                <a:solidFill>
                  <a:srgbClr val="FF0000"/>
                </a:solidFill>
              </a:rPr>
              <a:t>PANORAMICA</a:t>
            </a:r>
          </a:p>
          <a:p>
            <a:pPr marL="194425" indent="-194425">
              <a:buClr>
                <a:srgbClr val="FFFFFF"/>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sz="2722" b="1" dirty="0">
                <a:solidFill>
                  <a:srgbClr val="FF0000"/>
                </a:solidFill>
              </a:rPr>
              <a:t>CARRELLATA</a:t>
            </a:r>
          </a:p>
          <a:p>
            <a:pPr marL="194425" indent="-194425">
              <a:buClr>
                <a:srgbClr val="FFFFFF"/>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sz="2722" b="1" dirty="0">
                <a:solidFill>
                  <a:srgbClr val="FF0000"/>
                </a:solidFill>
              </a:rPr>
              <a:t>ZOOM</a:t>
            </a:r>
          </a:p>
          <a:p>
            <a:pPr marL="194425" indent="-194425">
              <a:buClr>
                <a:srgbClr val="FFFFFF"/>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sz="2722" b="1" dirty="0">
                <a:solidFill>
                  <a:srgbClr val="FF0000"/>
                </a:solidFill>
              </a:rPr>
              <a:t>STEADY CAM</a:t>
            </a:r>
          </a:p>
          <a:p>
            <a:pPr marL="194425" indent="-194425">
              <a:buClr>
                <a:srgbClr val="FFFFFF"/>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sz="2722" b="1" dirty="0">
                <a:solidFill>
                  <a:srgbClr val="FF0000"/>
                </a:solidFill>
              </a:rPr>
              <a:t>GRU O DOLLY</a:t>
            </a:r>
          </a:p>
          <a:p>
            <a:pPr marL="194425" indent="-194425">
              <a:buClr>
                <a:srgbClr val="FFFFFF"/>
              </a:buClr>
              <a:buSzPct val="45000"/>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sz="2722" b="1" dirty="0">
              <a:solidFill>
                <a:srgbClr val="FFFFFF"/>
              </a:solidFill>
            </a:endParaRPr>
          </a:p>
        </p:txBody>
      </p:sp>
    </p:spTree>
    <p:extLst>
      <p:ext uri="{BB962C8B-B14F-4D97-AF65-F5344CB8AC3E}">
        <p14:creationId xmlns:p14="http://schemas.microsoft.com/office/powerpoint/2010/main" val="3181938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dirty="0"/>
              <a:t>PRIMA FASE</a:t>
            </a:r>
            <a:endParaRPr lang="it-IT" dirty="0"/>
          </a:p>
        </p:txBody>
      </p:sp>
      <p:sp>
        <p:nvSpPr>
          <p:cNvPr id="8194" name="Rectangle 2"/>
          <p:cNvSpPr>
            <a:spLocks noGrp="1" noChangeArrowheads="1"/>
          </p:cNvSpPr>
          <p:nvPr>
            <p:ph sz="half" idx="1"/>
          </p:nvPr>
        </p:nvSpPr>
        <p:spPr>
          <a:xfrm>
            <a:off x="2196072" y="1781468"/>
            <a:ext cx="3884087" cy="4261407"/>
          </a:xfrm>
          <a:ln/>
        </p:spPr>
        <p:txBody>
          <a:bodyPr vert="horz" lIns="0" tIns="24167" rIns="0" bIns="45720" rtlCol="0">
            <a:normAutofit/>
          </a:bodyPr>
          <a:lstStyle/>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sz="3810" dirty="0"/>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3810" b="1" dirty="0">
                <a:solidFill>
                  <a:srgbClr val="FF0000"/>
                </a:solidFill>
              </a:rPr>
              <a:t>LA SCRITTURA</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3266" b="1" dirty="0" smtClean="0">
                <a:solidFill>
                  <a:srgbClr val="FF0000"/>
                </a:solidFill>
              </a:rPr>
              <a:t>(</a:t>
            </a:r>
            <a:r>
              <a:rPr lang="it-IT" altLang="it-IT" sz="3266" b="1" dirty="0">
                <a:solidFill>
                  <a:srgbClr val="FF0000"/>
                </a:solidFill>
              </a:rPr>
              <a:t>qual è la storia che si vuole raccontare?)</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sz="3266" b="1" dirty="0">
              <a:solidFill>
                <a:srgbClr val="FFFFFF"/>
              </a:solidFill>
            </a:endParaRPr>
          </a:p>
        </p:txBody>
      </p:sp>
      <p:sp>
        <p:nvSpPr>
          <p:cNvPr id="8195" name="Rectangle 3"/>
          <p:cNvSpPr>
            <a:spLocks noGrp="1" noChangeArrowheads="1"/>
          </p:cNvSpPr>
          <p:nvPr>
            <p:ph sz="half" idx="2"/>
          </p:nvPr>
        </p:nvSpPr>
        <p:spPr>
          <a:xfrm>
            <a:off x="6273139" y="1781469"/>
            <a:ext cx="3884088" cy="4478870"/>
          </a:xfrm>
          <a:ln/>
        </p:spPr>
        <p:txBody>
          <a:bodyPr/>
          <a:lstStyle/>
          <a:p>
            <a:pPr marL="391729" indent="-292357">
              <a:buClrTx/>
              <a:buSzPct val="70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a:p>
          <a:p>
            <a:pPr marL="0" indent="99373">
              <a:buClrTx/>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a:p>
          <a:p>
            <a:pPr marL="390289" indent="-293797">
              <a:buClr>
                <a:srgbClr val="FFFFFF"/>
              </a:buClr>
              <a:buSzPct val="46000"/>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sz="3266">
                <a:solidFill>
                  <a:srgbClr val="66FF66"/>
                </a:solidFill>
              </a:rPr>
              <a:t>IDEA</a:t>
            </a:r>
          </a:p>
          <a:p>
            <a:pPr marL="390289" indent="-293797">
              <a:buClr>
                <a:srgbClr val="FFFFFF"/>
              </a:buClr>
              <a:buSzPct val="46000"/>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sz="3266">
                <a:solidFill>
                  <a:srgbClr val="66FF66"/>
                </a:solidFill>
              </a:rPr>
              <a:t>SOGGETTO</a:t>
            </a:r>
          </a:p>
          <a:p>
            <a:pPr marL="390289" indent="-293797">
              <a:buClr>
                <a:srgbClr val="FFFFFF"/>
              </a:buClr>
              <a:buSzPct val="46000"/>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sz="3266">
                <a:solidFill>
                  <a:srgbClr val="66FF66"/>
                </a:solidFill>
              </a:rPr>
              <a:t>TRATTAMENTO </a:t>
            </a:r>
          </a:p>
          <a:p>
            <a:pPr marL="390289" indent="-293797">
              <a:buClr>
                <a:srgbClr val="FFFFFF"/>
              </a:buClr>
              <a:buSzPct val="46000"/>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sz="3266">
                <a:solidFill>
                  <a:srgbClr val="66FF66"/>
                </a:solidFill>
              </a:rPr>
              <a:t>SCALETTA</a:t>
            </a:r>
          </a:p>
          <a:p>
            <a:pPr marL="390289" indent="-293797">
              <a:buClr>
                <a:srgbClr val="FFFFFF"/>
              </a:buClr>
              <a:buSzPct val="46000"/>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sz="3266">
                <a:solidFill>
                  <a:srgbClr val="66FF66"/>
                </a:solidFill>
              </a:rPr>
              <a:t>SCENEGGIATURA</a:t>
            </a:r>
          </a:p>
          <a:p>
            <a:pPr marL="391729" indent="-292357">
              <a:buClrTx/>
              <a:buSzPct val="70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sz="3266">
              <a:solidFill>
                <a:srgbClr val="66FF66"/>
              </a:solidFill>
            </a:endParaRPr>
          </a:p>
        </p:txBody>
      </p:sp>
    </p:spTree>
    <p:extLst>
      <p:ext uri="{BB962C8B-B14F-4D97-AF65-F5344CB8AC3E}">
        <p14:creationId xmlns:p14="http://schemas.microsoft.com/office/powerpoint/2010/main" val="33560042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solidFill>
                  <a:schemeClr val="tx1"/>
                </a:solidFill>
              </a:rPr>
              <a:t>ORDINE DEL GIORNO</a:t>
            </a:r>
            <a:br>
              <a:rPr lang="it-IT" altLang="it-IT" b="1" dirty="0">
                <a:solidFill>
                  <a:schemeClr val="tx1"/>
                </a:solidFill>
              </a:rPr>
            </a:br>
            <a:endParaRPr lang="it-IT" dirty="0">
              <a:solidFill>
                <a:schemeClr val="tx1"/>
              </a:solidFill>
            </a:endParaRPr>
          </a:p>
        </p:txBody>
      </p:sp>
      <p:sp>
        <p:nvSpPr>
          <p:cNvPr id="22530" name="Rectangle 2"/>
          <p:cNvSpPr>
            <a:spLocks noGrp="1" noChangeArrowheads="1"/>
          </p:cNvSpPr>
          <p:nvPr>
            <p:ph idx="1"/>
          </p:nvPr>
        </p:nvSpPr>
        <p:spPr>
          <a:xfrm>
            <a:off x="1223873" y="1862051"/>
            <a:ext cx="9805213" cy="4478870"/>
          </a:xfrm>
          <a:ln/>
        </p:spPr>
        <p:txBody>
          <a:bodyPr vert="horz" lIns="0" tIns="25147" rIns="0" bIns="45720" rtlCol="0">
            <a:normAutofit/>
          </a:bodyPr>
          <a:lstStyle/>
          <a:p>
            <a:pPr marL="0" indent="97932" algn="just">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smtClean="0">
                <a:solidFill>
                  <a:srgbClr val="FF0000"/>
                </a:solidFill>
              </a:rPr>
              <a:t>Per </a:t>
            </a:r>
            <a:r>
              <a:rPr lang="it-IT" altLang="it-IT" b="1" dirty="0">
                <a:solidFill>
                  <a:srgbClr val="FF0000"/>
                </a:solidFill>
              </a:rPr>
              <a:t>organizzare la singola giornata di lavorazione è fondamentale preparare, di volta in volta, un dettagliato ORDINE DEL GIORNO.</a:t>
            </a: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solidFill>
                  <a:srgbClr val="FF0000"/>
                </a:solidFill>
              </a:rPr>
              <a:t>Luogo della convocazione. </a:t>
            </a: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solidFill>
                  <a:srgbClr val="FF0000"/>
                </a:solidFill>
              </a:rPr>
              <a:t>Data e orario inizio riprese.</a:t>
            </a: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solidFill>
                  <a:srgbClr val="FF0000"/>
                </a:solidFill>
              </a:rPr>
              <a:t>Convocazioni per singoli reparti.</a:t>
            </a:r>
          </a:p>
          <a:p>
            <a:pPr marL="390289" indent="-293797">
              <a:buClr>
                <a:srgbClr val="E6E6E6"/>
              </a:buClr>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r>
              <a:rPr lang="it-IT" altLang="it-IT" b="1" dirty="0">
                <a:solidFill>
                  <a:srgbClr val="FF0000"/>
                </a:solidFill>
              </a:rPr>
              <a:t>Scene e inquadrature da girare.</a:t>
            </a:r>
          </a:p>
          <a:p>
            <a:pPr marL="0" indent="97932">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7880665" algn="l"/>
              </a:tabLst>
            </a:pPr>
            <a:endParaRPr lang="it-IT" altLang="it-IT" b="1" dirty="0">
              <a:solidFill>
                <a:srgbClr val="FFFFFF"/>
              </a:solidFill>
            </a:endParaRPr>
          </a:p>
        </p:txBody>
      </p:sp>
    </p:spTree>
    <p:extLst>
      <p:ext uri="{BB962C8B-B14F-4D97-AF65-F5344CB8AC3E}">
        <p14:creationId xmlns:p14="http://schemas.microsoft.com/office/powerpoint/2010/main" val="33269606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984457" y="1263534"/>
            <a:ext cx="10058400" cy="856211"/>
          </a:xfrm>
        </p:spPr>
        <p:txBody>
          <a:bodyPr>
            <a:normAutofit fontScale="90000"/>
          </a:bodyPr>
          <a:lstStyle/>
          <a:p>
            <a:r>
              <a:rPr lang="it-IT" altLang="it-IT" b="1" dirty="0">
                <a:solidFill>
                  <a:schemeClr val="tx1"/>
                </a:solidFill>
              </a:rPr>
              <a:t>TERZA FASE</a:t>
            </a:r>
            <a:r>
              <a:rPr lang="it-IT" altLang="it-IT" dirty="0">
                <a:solidFill>
                  <a:srgbClr val="FFFFFF"/>
                </a:solidFill>
              </a:rPr>
              <a:t/>
            </a:r>
            <a:br>
              <a:rPr lang="it-IT" altLang="it-IT" dirty="0">
                <a:solidFill>
                  <a:srgbClr val="FFFFFF"/>
                </a:solidFill>
              </a:rPr>
            </a:br>
            <a:endParaRPr lang="it-IT" dirty="0"/>
          </a:p>
        </p:txBody>
      </p:sp>
      <p:sp>
        <p:nvSpPr>
          <p:cNvPr id="23554" name="Rectangle 2"/>
          <p:cNvSpPr>
            <a:spLocks noGrp="1" noChangeArrowheads="1"/>
          </p:cNvSpPr>
          <p:nvPr>
            <p:ph sz="half" idx="1"/>
          </p:nvPr>
        </p:nvSpPr>
        <p:spPr>
          <a:xfrm>
            <a:off x="1085119" y="1866927"/>
            <a:ext cx="3884087" cy="4478870"/>
          </a:xfrm>
          <a:ln/>
        </p:spPr>
        <p:txBody>
          <a:bodyPr vert="horz" lIns="0" tIns="24167" rIns="0" bIns="45720" rtlCol="0">
            <a:normAutofit/>
          </a:bodyPr>
          <a:lstStyle/>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sz="3810" dirty="0">
              <a:solidFill>
                <a:srgbClr val="FFFFFF"/>
              </a:solidFill>
            </a:endParaRP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3810" b="1" dirty="0">
                <a:solidFill>
                  <a:srgbClr val="FF0000"/>
                </a:solidFill>
              </a:rPr>
              <a:t>PRODUZIONE</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3266" dirty="0">
                <a:solidFill>
                  <a:srgbClr val="FF0000"/>
                </a:solidFill>
              </a:rPr>
              <a:t>E cioè la realizzazione effettiva del film</a:t>
            </a:r>
          </a:p>
        </p:txBody>
      </p:sp>
      <p:sp>
        <p:nvSpPr>
          <p:cNvPr id="23555" name="Rectangle 3"/>
          <p:cNvSpPr>
            <a:spLocks noGrp="1" noChangeArrowheads="1"/>
          </p:cNvSpPr>
          <p:nvPr>
            <p:ph sz="half" idx="2"/>
          </p:nvPr>
        </p:nvSpPr>
        <p:spPr>
          <a:xfrm>
            <a:off x="5144568" y="1781469"/>
            <a:ext cx="6981913" cy="4478870"/>
          </a:xfrm>
          <a:ln/>
        </p:spPr>
        <p:txBody>
          <a:bodyPr vert="horz" lIns="0" tIns="18289" rIns="0" bIns="45720" rtlCol="0">
            <a:normAutofit/>
          </a:bodyPr>
          <a:lstStyle/>
          <a:p>
            <a:pPr marL="390289" indent="-293797">
              <a:buClr>
                <a:srgbClr val="E6E6E6"/>
              </a:buClr>
              <a:buSzPct val="45000"/>
              <a:buNone/>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it-IT" altLang="it-IT" b="1" dirty="0">
                <a:solidFill>
                  <a:srgbClr val="66FF00"/>
                </a:solidFill>
              </a:rPr>
              <a:t>EQUIPAGGIAMENTO TECNICO</a:t>
            </a:r>
          </a:p>
          <a:p>
            <a:pPr marL="390289" indent="-293797">
              <a:buClr>
                <a:srgbClr val="E6E6E6"/>
              </a:buClr>
              <a:buSzPct val="45000"/>
              <a:buNone/>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it-IT" altLang="it-IT" b="1" dirty="0">
                <a:solidFill>
                  <a:srgbClr val="66FF00"/>
                </a:solidFill>
              </a:rPr>
              <a:t>LAVORAZIONE</a:t>
            </a:r>
            <a:r>
              <a:rPr lang="it-IT" altLang="it-IT" dirty="0"/>
              <a:t> (amministrazione, organizzazione, </a:t>
            </a:r>
            <a:r>
              <a:rPr lang="it-IT" altLang="it-IT" dirty="0" err="1"/>
              <a:t>routines</a:t>
            </a:r>
            <a:r>
              <a:rPr lang="it-IT" altLang="it-IT" dirty="0"/>
              <a:t> sul set)</a:t>
            </a:r>
          </a:p>
          <a:p>
            <a:pPr marL="390289" indent="-293797">
              <a:buClr>
                <a:srgbClr val="E6E6E6"/>
              </a:buClr>
              <a:buSzPct val="45000"/>
              <a:buNone/>
              <a:tabLst>
                <a:tab pos="390289" algn="l"/>
                <a:tab pos="485341" algn="l"/>
                <a:tab pos="892912" algn="l"/>
                <a:tab pos="1300483" algn="l"/>
                <a:tab pos="1708053" algn="l"/>
                <a:tab pos="2115625" algn="l"/>
                <a:tab pos="2523195" algn="l"/>
                <a:tab pos="2930767" algn="l"/>
                <a:tab pos="3338337" algn="l"/>
                <a:tab pos="3745909" algn="l"/>
                <a:tab pos="4153479" algn="l"/>
                <a:tab pos="4561051" algn="l"/>
                <a:tab pos="4968621" algn="l"/>
                <a:tab pos="5376192" algn="l"/>
                <a:tab pos="5783763" algn="l"/>
                <a:tab pos="6191334" algn="l"/>
                <a:tab pos="6598905" algn="l"/>
                <a:tab pos="7006476" algn="l"/>
                <a:tab pos="7414047" algn="l"/>
                <a:tab pos="7821618" algn="l"/>
                <a:tab pos="8229189" algn="l"/>
              </a:tabLst>
            </a:pPr>
            <a:r>
              <a:rPr lang="it-IT" altLang="it-IT" b="1" dirty="0">
                <a:solidFill>
                  <a:srgbClr val="66FF00"/>
                </a:solidFill>
              </a:rPr>
              <a:t>RIPRESE </a:t>
            </a:r>
            <a:r>
              <a:rPr lang="it-IT" altLang="it-IT" dirty="0"/>
              <a:t>(regia e fotografia)</a:t>
            </a:r>
          </a:p>
        </p:txBody>
      </p:sp>
    </p:spTree>
    <p:extLst>
      <p:ext uri="{BB962C8B-B14F-4D97-AF65-F5344CB8AC3E}">
        <p14:creationId xmlns:p14="http://schemas.microsoft.com/office/powerpoint/2010/main" val="36677320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t>QUARTA FASE</a:t>
            </a:r>
            <a:br>
              <a:rPr lang="it-IT" altLang="it-IT" b="1" dirty="0"/>
            </a:br>
            <a:endParaRPr lang="it-IT" dirty="0"/>
          </a:p>
        </p:txBody>
      </p:sp>
      <p:sp>
        <p:nvSpPr>
          <p:cNvPr id="24578" name="Rectangle 2"/>
          <p:cNvSpPr>
            <a:spLocks noGrp="1" noChangeArrowheads="1"/>
          </p:cNvSpPr>
          <p:nvPr>
            <p:ph sz="half" idx="1"/>
          </p:nvPr>
        </p:nvSpPr>
        <p:spPr>
          <a:xfrm>
            <a:off x="1496292" y="1781469"/>
            <a:ext cx="4583868" cy="4478870"/>
          </a:xfrm>
          <a:ln/>
        </p:spPr>
        <p:txBody>
          <a:bodyPr vert="horz" lIns="0" tIns="24167" rIns="0" bIns="45720" rtlCol="0">
            <a:normAutofit/>
          </a:bodyPr>
          <a:lstStyle/>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dirty="0"/>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3810" b="1" dirty="0">
                <a:solidFill>
                  <a:srgbClr val="FF0000"/>
                </a:solidFill>
              </a:rPr>
              <a:t>POST-PRODUZIONE</a:t>
            </a:r>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endParaRPr lang="it-IT" altLang="it-IT" dirty="0"/>
          </a:p>
          <a:p>
            <a:pPr marL="0" indent="0">
              <a:buClrTx/>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Lst>
            </a:pPr>
            <a:r>
              <a:rPr lang="it-IT" altLang="it-IT" sz="2903" b="1" dirty="0"/>
              <a:t>E cioè la composizione del materiale girato</a:t>
            </a:r>
          </a:p>
        </p:txBody>
      </p:sp>
      <p:sp>
        <p:nvSpPr>
          <p:cNvPr id="24579" name="Rectangle 3"/>
          <p:cNvSpPr>
            <a:spLocks noGrp="1" noChangeArrowheads="1"/>
          </p:cNvSpPr>
          <p:nvPr>
            <p:ph sz="half" idx="2"/>
          </p:nvPr>
        </p:nvSpPr>
        <p:spPr>
          <a:xfrm>
            <a:off x="6273139" y="1781469"/>
            <a:ext cx="3884088" cy="4478870"/>
          </a:xfrm>
          <a:ln/>
        </p:spPr>
        <p:txBody>
          <a:bodyPr/>
          <a:lstStyle/>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a:solidFill>
                <a:srgbClr val="66FF00"/>
              </a:solidFill>
            </a:endParaRPr>
          </a:p>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endParaRPr lang="it-IT" altLang="it-IT">
              <a:solidFill>
                <a:srgbClr val="66FF00"/>
              </a:solidFill>
            </a:endParaRPr>
          </a:p>
          <a:p>
            <a:pPr marL="390289" indent="-293797">
              <a:buClr>
                <a:srgbClr val="E6E6E6"/>
              </a:buClr>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a:solidFill>
                  <a:srgbClr val="66FF00"/>
                </a:solidFill>
              </a:rPr>
              <a:t>MONTAGGIO VIDEO</a:t>
            </a:r>
          </a:p>
          <a:p>
            <a:pPr marL="390289" indent="-293797">
              <a:buClr>
                <a:srgbClr val="E6E6E6"/>
              </a:buClr>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a:solidFill>
                  <a:srgbClr val="66FF00"/>
                </a:solidFill>
              </a:rPr>
              <a:t>MISSAGGIO AUDIO</a:t>
            </a:r>
          </a:p>
        </p:txBody>
      </p:sp>
    </p:spTree>
    <p:extLst>
      <p:ext uri="{BB962C8B-B14F-4D97-AF65-F5344CB8AC3E}">
        <p14:creationId xmlns:p14="http://schemas.microsoft.com/office/powerpoint/2010/main" val="15720982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subTitle" idx="4294967295"/>
          </p:nvPr>
        </p:nvSpPr>
        <p:spPr bwMode="auto">
          <a:xfrm>
            <a:off x="498763" y="806336"/>
            <a:ext cx="10895215" cy="48148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20575" rIns="0" bIns="0" rtlCol="0" anchor="ctr">
            <a:normAutofit/>
          </a:bodyPr>
          <a:lstStyle/>
          <a:p>
            <a:pPr marL="195864" indent="-192984" algn="ctr">
              <a:spcAft>
                <a:spcPct val="0"/>
              </a:spcAft>
              <a:buClrTx/>
              <a:buNone/>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r>
              <a:rPr lang="it-IT" altLang="it-IT" sz="3266" b="1" dirty="0">
                <a:solidFill>
                  <a:srgbClr val="FF0000"/>
                </a:solidFill>
              </a:rPr>
              <a:t>QUANTE SONO LE FASI DI PROGETTAZIONE DI UN FILM?</a:t>
            </a:r>
          </a:p>
          <a:p>
            <a:pPr marL="195864" indent="-192984" algn="ctr">
              <a:spcAft>
                <a:spcPct val="0"/>
              </a:spcAft>
              <a:buClrTx/>
              <a:buNone/>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endParaRPr lang="it-IT" altLang="it-IT" sz="3266" b="1" dirty="0">
              <a:solidFill>
                <a:srgbClr val="FF0000"/>
              </a:solidFill>
            </a:endParaRPr>
          </a:p>
          <a:p>
            <a:pPr marL="195864" indent="-192984" algn="ctr">
              <a:spcAft>
                <a:spcPct val="0"/>
              </a:spcAft>
              <a:buClrTx/>
              <a:buNone/>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r>
              <a:rPr lang="it-IT" altLang="it-IT" sz="3266" b="1" dirty="0">
                <a:solidFill>
                  <a:srgbClr val="FF0000"/>
                </a:solidFill>
              </a:rPr>
              <a:t>LE FASI DI PROGETTAZIONE SONO </a:t>
            </a:r>
            <a:r>
              <a:rPr lang="it-IT" altLang="it-IT" sz="3266" b="1" dirty="0" smtClean="0">
                <a:solidFill>
                  <a:srgbClr val="FF0000"/>
                </a:solidFill>
              </a:rPr>
              <a:t>5:</a:t>
            </a:r>
            <a:endParaRPr lang="it-IT" altLang="it-IT" sz="3266" b="1" dirty="0">
              <a:solidFill>
                <a:srgbClr val="FF0000"/>
              </a:solidFill>
            </a:endParaRPr>
          </a:p>
          <a:p>
            <a:pPr marL="515790" indent="-514350" algn="just">
              <a:spcAft>
                <a:spcPct val="0"/>
              </a:spcAft>
              <a:buClr>
                <a:srgbClr val="FFFFFF"/>
              </a:buClr>
              <a:buSzPct val="46000"/>
              <a:buFont typeface="+mj-lt"/>
              <a:buAutoNum type="arabicPeriod"/>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r>
              <a:rPr lang="it-IT" altLang="it-IT" sz="3266" b="1" dirty="0">
                <a:solidFill>
                  <a:srgbClr val="FFFF00"/>
                </a:solidFill>
                <a:effectLst>
                  <a:outerShdw blurRad="38100" dist="38100" dir="2700000" algn="tl">
                    <a:srgbClr val="000000"/>
                  </a:outerShdw>
                </a:effectLst>
              </a:rPr>
              <a:t> </a:t>
            </a:r>
            <a:r>
              <a:rPr lang="it-IT" altLang="it-IT" sz="3266" b="1" dirty="0" smtClean="0">
                <a:solidFill>
                  <a:srgbClr val="FFFF00"/>
                </a:solidFill>
                <a:effectLst>
                  <a:outerShdw blurRad="38100" dist="38100" dir="2700000" algn="tl">
                    <a:srgbClr val="000000"/>
                  </a:outerShdw>
                </a:effectLst>
              </a:rPr>
              <a:t> </a:t>
            </a:r>
            <a:r>
              <a:rPr lang="it-IT" altLang="it-IT" sz="3266" b="1" dirty="0" smtClean="0">
                <a:solidFill>
                  <a:schemeClr val="bg2">
                    <a:lumMod val="25000"/>
                  </a:schemeClr>
                </a:solidFill>
                <a:effectLst>
                  <a:outerShdw blurRad="38100" dist="38100" dir="2700000" algn="tl">
                    <a:srgbClr val="000000"/>
                  </a:outerShdw>
                </a:effectLst>
              </a:rPr>
              <a:t>SCRITTURA</a:t>
            </a:r>
            <a:endParaRPr lang="it-IT" altLang="it-IT" sz="3266" b="1" dirty="0">
              <a:solidFill>
                <a:schemeClr val="bg2">
                  <a:lumMod val="25000"/>
                </a:schemeClr>
              </a:solidFill>
              <a:effectLst>
                <a:outerShdw blurRad="38100" dist="38100" dir="2700000" algn="tl">
                  <a:srgbClr val="000000"/>
                </a:outerShdw>
              </a:effectLst>
            </a:endParaRPr>
          </a:p>
          <a:p>
            <a:pPr marL="515790" indent="-514350" algn="just">
              <a:spcAft>
                <a:spcPct val="0"/>
              </a:spcAft>
              <a:buClr>
                <a:srgbClr val="FFFFFF"/>
              </a:buClr>
              <a:buSzPct val="46000"/>
              <a:buFont typeface="+mj-lt"/>
              <a:buAutoNum type="arabicPeriod"/>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r>
              <a:rPr lang="it-IT" altLang="it-IT" sz="3266" b="1" dirty="0">
                <a:solidFill>
                  <a:schemeClr val="bg2">
                    <a:lumMod val="25000"/>
                  </a:schemeClr>
                </a:solidFill>
                <a:effectLst>
                  <a:outerShdw blurRad="38100" dist="38100" dir="2700000" algn="tl">
                    <a:srgbClr val="000000"/>
                  </a:outerShdw>
                </a:effectLst>
              </a:rPr>
              <a:t>  PRE-PRODUZIONE</a:t>
            </a:r>
          </a:p>
          <a:p>
            <a:pPr marL="515790" indent="-514350" algn="just">
              <a:spcAft>
                <a:spcPct val="0"/>
              </a:spcAft>
              <a:buClr>
                <a:srgbClr val="FFFFFF"/>
              </a:buClr>
              <a:buSzPct val="46000"/>
              <a:buFont typeface="+mj-lt"/>
              <a:buAutoNum type="arabicPeriod"/>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r>
              <a:rPr lang="it-IT" altLang="it-IT" sz="3266" b="1" dirty="0">
                <a:solidFill>
                  <a:schemeClr val="bg2">
                    <a:lumMod val="25000"/>
                  </a:schemeClr>
                </a:solidFill>
                <a:effectLst>
                  <a:outerShdw blurRad="38100" dist="38100" dir="2700000" algn="tl">
                    <a:srgbClr val="000000"/>
                  </a:outerShdw>
                </a:effectLst>
              </a:rPr>
              <a:t>  PRODUZIONE</a:t>
            </a:r>
          </a:p>
          <a:p>
            <a:pPr marL="515790" indent="-514350" algn="just">
              <a:spcAft>
                <a:spcPct val="0"/>
              </a:spcAft>
              <a:buClr>
                <a:srgbClr val="FFFFFF"/>
              </a:buClr>
              <a:buSzPct val="46000"/>
              <a:buFont typeface="+mj-lt"/>
              <a:buAutoNum type="arabicPeriod"/>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r>
              <a:rPr lang="it-IT" altLang="it-IT" sz="3266" b="1" dirty="0">
                <a:solidFill>
                  <a:schemeClr val="bg2">
                    <a:lumMod val="25000"/>
                  </a:schemeClr>
                </a:solidFill>
                <a:effectLst>
                  <a:outerShdw blurRad="38100" dist="38100" dir="2700000" algn="tl">
                    <a:srgbClr val="000000"/>
                  </a:outerShdw>
                </a:effectLst>
              </a:rPr>
              <a:t>  POST PRODUZIONE</a:t>
            </a:r>
          </a:p>
          <a:p>
            <a:pPr marL="515790" indent="-514350" algn="just">
              <a:spcAft>
                <a:spcPct val="0"/>
              </a:spcAft>
              <a:buClr>
                <a:srgbClr val="FFFFFF"/>
              </a:buClr>
              <a:buSzPct val="46000"/>
              <a:buFont typeface="+mj-lt"/>
              <a:buAutoNum type="arabicPeriod"/>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r>
              <a:rPr lang="it-IT" altLang="it-IT" sz="3266" b="1" dirty="0">
                <a:solidFill>
                  <a:schemeClr val="bg2">
                    <a:lumMod val="25000"/>
                  </a:schemeClr>
                </a:solidFill>
                <a:effectLst>
                  <a:outerShdw blurRad="38100" dist="38100" dir="2700000" algn="tl">
                    <a:srgbClr val="000000"/>
                  </a:outerShdw>
                </a:effectLst>
              </a:rPr>
              <a:t>  DISTRIBUZIONE</a:t>
            </a:r>
          </a:p>
          <a:p>
            <a:pPr marL="195864" indent="-192984" algn="ctr">
              <a:spcAft>
                <a:spcPct val="0"/>
              </a:spcAft>
              <a:buClrTx/>
              <a:buNone/>
              <a:tabLst>
                <a:tab pos="195864" algn="l"/>
                <a:tab pos="29091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Lst>
            </a:pPr>
            <a:endParaRPr lang="it-IT" altLang="it-IT" sz="3266"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9931231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97280" y="764771"/>
            <a:ext cx="10058400" cy="972589"/>
          </a:xfrm>
        </p:spPr>
        <p:txBody>
          <a:bodyPr/>
          <a:lstStyle/>
          <a:p>
            <a:r>
              <a:rPr lang="it-IT" altLang="it-IT" b="1" dirty="0">
                <a:solidFill>
                  <a:schemeClr val="tx1"/>
                </a:solidFill>
              </a:rPr>
              <a:t>1- </a:t>
            </a:r>
            <a:r>
              <a:rPr lang="it-IT" altLang="it-IT" b="1" dirty="0" smtClean="0">
                <a:solidFill>
                  <a:schemeClr val="tx1"/>
                </a:solidFill>
              </a:rPr>
              <a:t>IDEA</a:t>
            </a:r>
            <a:endParaRPr lang="it-IT" dirty="0">
              <a:solidFill>
                <a:schemeClr val="tx1"/>
              </a:solidFill>
            </a:endParaRPr>
          </a:p>
        </p:txBody>
      </p:sp>
      <p:sp>
        <p:nvSpPr>
          <p:cNvPr id="9219" name="Text Box 3"/>
          <p:cNvSpPr txBox="1">
            <a:spLocks noChangeArrowheads="1"/>
          </p:cNvSpPr>
          <p:nvPr/>
        </p:nvSpPr>
        <p:spPr bwMode="auto">
          <a:xfrm>
            <a:off x="1779651" y="2009244"/>
            <a:ext cx="7632801" cy="2382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55193" rIns="81646" bIns="40823"/>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it-IT" altLang="it-IT" sz="1633" b="0" i="0" u="none" strike="noStrike" kern="1200" cap="none" spc="0" normalizeH="0" baseline="0" noProof="0" dirty="0">
              <a:ln>
                <a:noFill/>
              </a:ln>
              <a:solidFill>
                <a:srgbClr val="FFFFFF"/>
              </a:solidFill>
              <a:effectLst/>
              <a:uLnTx/>
              <a:uFillTx/>
              <a:latin typeface="Arial" panose="020B0604020202020204" pitchFamily="34" charset="0"/>
              <a:ea typeface="Microsoft YaHei"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2903"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E' dall'idea che nasce tutto il progetto filmico.</a:t>
            </a: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it-IT" altLang="it-IT" sz="2903"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2903"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L'idea non è altro che la base dell'intera storia</a:t>
            </a: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it-IT" altLang="it-IT" sz="2903"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2903"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che poi si svilupperà  nelle fasi successive </a:t>
            </a:r>
          </a:p>
        </p:txBody>
      </p:sp>
    </p:spTree>
    <p:extLst>
      <p:ext uri="{BB962C8B-B14F-4D97-AF65-F5344CB8AC3E}">
        <p14:creationId xmlns:p14="http://schemas.microsoft.com/office/powerpoint/2010/main" val="33152657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solidFill>
                  <a:schemeClr val="tx1"/>
                </a:solidFill>
              </a:rPr>
              <a:t>2- </a:t>
            </a:r>
            <a:r>
              <a:rPr lang="it-IT" altLang="it-IT" b="1" dirty="0" smtClean="0">
                <a:solidFill>
                  <a:schemeClr val="tx1"/>
                </a:solidFill>
              </a:rPr>
              <a:t>SOGGETTO</a:t>
            </a:r>
            <a:endParaRPr lang="it-IT" dirty="0"/>
          </a:p>
        </p:txBody>
      </p:sp>
      <p:sp>
        <p:nvSpPr>
          <p:cNvPr id="10243" name="Text Box 3"/>
          <p:cNvSpPr txBox="1">
            <a:spLocks noChangeArrowheads="1"/>
          </p:cNvSpPr>
          <p:nvPr/>
        </p:nvSpPr>
        <p:spPr bwMode="auto">
          <a:xfrm>
            <a:off x="1601309" y="2087621"/>
            <a:ext cx="8204541" cy="3390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6297" rIns="81646" bIns="40823"/>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2903"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E' un breve racconto che illustra, a grandi linee, la trama del film. </a:t>
            </a: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it-IT" altLang="it-IT" sz="2903"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2903"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Il soggetto non deve essere troppo lungo, ma deve andare da una a tre pagine dattiloscritte.</a:t>
            </a: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it-IT" altLang="it-IT" sz="2903"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2903"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Il soggetto serve a creare l'interesse del produttore a realizzare, poi, il progetto film. </a:t>
            </a:r>
          </a:p>
        </p:txBody>
      </p:sp>
    </p:spTree>
    <p:extLst>
      <p:ext uri="{BB962C8B-B14F-4D97-AF65-F5344CB8AC3E}">
        <p14:creationId xmlns:p14="http://schemas.microsoft.com/office/powerpoint/2010/main" val="26685272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soggetto</a:t>
            </a:r>
            <a:endParaRPr lang="it-IT" dirty="0"/>
          </a:p>
        </p:txBody>
      </p:sp>
      <p:sp>
        <p:nvSpPr>
          <p:cNvPr id="3" name="Segnaposto contenuto 2"/>
          <p:cNvSpPr>
            <a:spLocks noGrp="1"/>
          </p:cNvSpPr>
          <p:nvPr>
            <p:ph idx="1"/>
          </p:nvPr>
        </p:nvSpPr>
        <p:spPr/>
        <p:txBody>
          <a:bodyPr/>
          <a:lstStyle/>
          <a:p>
            <a:r>
              <a:rPr lang="it-IT" b="1" u="sng" dirty="0" smtClean="0"/>
              <a:t>L'ULTIMO BACIO-GABRIELE MUCCINO </a:t>
            </a:r>
            <a:endParaRPr lang="it-IT" dirty="0" smtClean="0"/>
          </a:p>
          <a:p>
            <a:r>
              <a:rPr lang="it-IT" dirty="0" smtClean="0"/>
              <a:t>Otto </a:t>
            </a:r>
            <a:r>
              <a:rPr lang="it-IT" dirty="0"/>
              <a:t>personaggi intrecciano le proprie vite in un ritmato rincorrersi di passioni: Francesca, 18 anni, si innamora di Carlo che - come i suoi amici Adriano, Paolo, Alberto e Marco - ha trent'anni e sta per sposarsi con Giulia. Anna, la mamma di quest'ultima, con ventinove anni di matrimonio alle spalle, ha paura di invecchiare e di doversi rassegnare al fatto che la sua giovinezza è finita per sempre.</a:t>
            </a:r>
          </a:p>
          <a:p>
            <a:endParaRPr lang="it-IT" dirty="0"/>
          </a:p>
        </p:txBody>
      </p:sp>
    </p:spTree>
    <p:extLst>
      <p:ext uri="{BB962C8B-B14F-4D97-AF65-F5344CB8AC3E}">
        <p14:creationId xmlns:p14="http://schemas.microsoft.com/office/powerpoint/2010/main" val="38199450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494866"/>
          </a:xfrm>
        </p:spPr>
        <p:txBody>
          <a:bodyPr/>
          <a:lstStyle/>
          <a:p>
            <a:r>
              <a:rPr lang="it-IT" altLang="it-IT" b="1" dirty="0">
                <a:solidFill>
                  <a:schemeClr val="tx1"/>
                </a:solidFill>
              </a:rPr>
              <a:t>3- TRATTAMENTO</a:t>
            </a:r>
            <a:br>
              <a:rPr lang="it-IT" altLang="it-IT" b="1" dirty="0">
                <a:solidFill>
                  <a:schemeClr val="tx1"/>
                </a:solidFill>
              </a:rPr>
            </a:br>
            <a:endParaRPr lang="it-IT" dirty="0">
              <a:solidFill>
                <a:schemeClr val="tx1"/>
              </a:solidFill>
            </a:endParaRPr>
          </a:p>
        </p:txBody>
      </p:sp>
      <p:sp>
        <p:nvSpPr>
          <p:cNvPr id="11267" name="Text Box 3"/>
          <p:cNvSpPr txBox="1">
            <a:spLocks noChangeArrowheads="1"/>
          </p:cNvSpPr>
          <p:nvPr/>
        </p:nvSpPr>
        <p:spPr bwMode="auto">
          <a:xfrm>
            <a:off x="1624685" y="2000507"/>
            <a:ext cx="8034604" cy="3332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69563" rIns="81646" bIns="40823"/>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0" marR="0" lvl="0" indent="0" algn="just"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3266"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Il trattamento è una narrazione più ampia  che può assomigliare ad un racconto letterario, con descrizioni di luoghi, motivazioni psicologiche dei personaggi e qualche indicazione di dialogo.</a:t>
            </a:r>
          </a:p>
          <a:p>
            <a:pPr marL="0" marR="0" lvl="0" indent="0" algn="just" defTabSz="914400" rtl="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it-IT" altLang="it-IT" sz="3266" b="0" i="0" u="none" strike="noStrike" kern="1200" cap="none" spc="0" normalizeH="0" baseline="0" noProof="0" dirty="0">
                <a:ln>
                  <a:noFill/>
                </a:ln>
                <a:solidFill>
                  <a:srgbClr val="FF0000"/>
                </a:solidFill>
                <a:effectLst/>
                <a:uLnTx/>
                <a:uFillTx/>
                <a:latin typeface="Arial" panose="020B0604020202020204" pitchFamily="34" charset="0"/>
                <a:ea typeface="Microsoft YaHei" panose="020B0503020204020204" pitchFamily="34" charset="-122"/>
                <a:cs typeface="+mn-cs"/>
              </a:rPr>
              <a:t>Ha una lunghezza variabile, ma, di solito, non supera i due terzi della sceneggiatura</a:t>
            </a:r>
            <a:r>
              <a:rPr kumimoji="0" lang="it-IT" altLang="it-IT" sz="3266" b="0" i="0" u="none" strike="noStrike" kern="1200" cap="none" spc="0" normalizeH="0" baseline="0" noProof="0" dirty="0">
                <a:ln>
                  <a:noFill/>
                </a:ln>
                <a:solidFill>
                  <a:srgbClr val="FFFFFF"/>
                </a:solidFill>
                <a:effectLst/>
                <a:uLnTx/>
                <a:uFillTx/>
                <a:latin typeface="Arial" panose="020B0604020202020204" pitchFamily="34" charset="0"/>
                <a:ea typeface="Microsoft YaHei" panose="020B0503020204020204" pitchFamily="34" charset="-122"/>
                <a:cs typeface="+mn-cs"/>
              </a:rPr>
              <a:t>.</a:t>
            </a:r>
          </a:p>
        </p:txBody>
      </p:sp>
    </p:spTree>
    <p:extLst>
      <p:ext uri="{BB962C8B-B14F-4D97-AF65-F5344CB8AC3E}">
        <p14:creationId xmlns:p14="http://schemas.microsoft.com/office/powerpoint/2010/main" val="32624357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trattamento</a:t>
            </a:r>
            <a:endParaRPr lang="it-IT" dirty="0"/>
          </a:p>
        </p:txBody>
      </p:sp>
      <p:sp>
        <p:nvSpPr>
          <p:cNvPr id="3" name="Segnaposto contenuto 2"/>
          <p:cNvSpPr>
            <a:spLocks noGrp="1"/>
          </p:cNvSpPr>
          <p:nvPr>
            <p:ph idx="1"/>
          </p:nvPr>
        </p:nvSpPr>
        <p:spPr/>
        <p:txBody>
          <a:bodyPr>
            <a:normAutofit fontScale="85000" lnSpcReduction="20000"/>
          </a:bodyPr>
          <a:lstStyle/>
          <a:p>
            <a:r>
              <a:rPr lang="it-IT" b="1" u="sng" dirty="0"/>
              <a:t>L'ULTIMO BACIO-GABRIELE MUCCINO </a:t>
            </a:r>
            <a:endParaRPr lang="it-IT" dirty="0"/>
          </a:p>
          <a:p>
            <a:r>
              <a:rPr lang="it-IT" dirty="0" smtClean="0"/>
              <a:t>Carlo</a:t>
            </a:r>
            <a:r>
              <a:rPr lang="it-IT" dirty="0"/>
              <a:t>, prossimo ai trenta anni e con un buon lavoro, vive con Giulia. Lei annuncia ai loro genitori di essere incinta. Anna, madre di Giulia, è nella fase critica in cui arriva la paura di invecchiare: il rapporto col marito Emilio non la soddisfa, vorrebbe nuove emozioni ma non trova il coraggio di prendere decisioni. Carlo frequenta spesso gli amici suoi coetanei. Quando si festeggia l'addio al celibato di Marco il clima sembra allegro, ma in realtà Adriano, Alberto e Paolo non sono felici. Adriano, marito e padre, litiga troppo di frequente con la moglie; Alberto non riesce a stabilire un legame sentimentale stabile; Paolo cerca di trattenere Arianna chiamandola a tutte le ore e non riesce così ad occuparsi del padre molto malato. Accanto a loro, anche Carlo non riesce a trattenere qualche accenno di insoddisfazione. Al matrimonio di Marco, Carlo conosce Francesca, 18 anni, studentessa. Mentre Anna trova il coraggio per lasciare Emilio e andare a vivere da un'amica, Carlo e Francesca si rivedono e lei lo invita ad una festa dei suoi compagni di scuola. Per andarci Carlo mente a Giulia ma la bugia viene subito scoperta perché muore il padre di Paolo, Giulia va da lui e vi trova anche Adriano che doveva essere con Carlo. Quando si rivedono, Giulia assale con veemenza Carlo e gli dice di voler troncare la relazione. Sentendosi disperato, Carlo riesce prima a respingere Francesca, che gridava di essere innamorata di lui, e poi a riequilibrare con fatica la situazione andando a casa dei genitori di Giulia. Qualche anno dopo. Mentre Alberto, Paolo e Adriano, sono partiti per l'Africa nel tentativo di cambiare vita, Carlo e Giulia sono ormai sposati e hanno una bellissima bambina, Sveva. Il film si chiude su Giulia intenta a fare footing in un bel parco cittadino. Un ragazzo le si avvicina e la accompagna nella </a:t>
            </a:r>
            <a:r>
              <a:rPr lang="it-IT" dirty="0" smtClean="0"/>
              <a:t>corsa…</a:t>
            </a:r>
            <a:endParaRPr lang="it-IT" dirty="0"/>
          </a:p>
          <a:p>
            <a:endParaRPr lang="it-IT" dirty="0"/>
          </a:p>
        </p:txBody>
      </p:sp>
    </p:spTree>
    <p:extLst>
      <p:ext uri="{BB962C8B-B14F-4D97-AF65-F5344CB8AC3E}">
        <p14:creationId xmlns:p14="http://schemas.microsoft.com/office/powerpoint/2010/main" val="18175197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b="1" dirty="0">
                <a:solidFill>
                  <a:schemeClr val="tx1"/>
                </a:solidFill>
              </a:rPr>
              <a:t>4- SCALETTA</a:t>
            </a:r>
            <a:endParaRPr lang="it-IT" dirty="0">
              <a:solidFill>
                <a:schemeClr val="tx1"/>
              </a:solidFill>
            </a:endParaRPr>
          </a:p>
        </p:txBody>
      </p:sp>
      <p:sp>
        <p:nvSpPr>
          <p:cNvPr id="12290" name="Rectangle 2"/>
          <p:cNvSpPr>
            <a:spLocks noGrp="1" noChangeArrowheads="1"/>
          </p:cNvSpPr>
          <p:nvPr>
            <p:ph idx="1"/>
          </p:nvPr>
        </p:nvSpPr>
        <p:spPr>
          <a:xfrm>
            <a:off x="2196072" y="1781469"/>
            <a:ext cx="7958276" cy="4478870"/>
          </a:xfrm>
          <a:ln/>
        </p:spPr>
        <p:txBody>
          <a:bodyPr vert="horz" lIns="0" tIns="25147" rIns="0" bIns="45720" rtlCol="0">
            <a:normAutofit/>
          </a:bodyPr>
          <a:lstStyle/>
          <a:p>
            <a:pPr marL="391729" indent="-292357">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sz="3992" b="1" dirty="0">
                <a:solidFill>
                  <a:srgbClr val="FFFF00"/>
                </a:solidFill>
              </a:rPr>
              <a:t> </a:t>
            </a:r>
          </a:p>
          <a:p>
            <a:pPr marL="0" indent="0" algn="just">
              <a:lnSpc>
                <a:spcPct val="93000"/>
              </a:lnSpc>
              <a:buClrTx/>
              <a:buSzPct val="45000"/>
              <a:buNone/>
              <a:tabLst>
                <a:tab pos="391729" algn="l"/>
                <a:tab pos="486781" algn="l"/>
                <a:tab pos="894352" algn="l"/>
                <a:tab pos="1301923" algn="l"/>
                <a:tab pos="1709494" algn="l"/>
                <a:tab pos="2117065" algn="l"/>
                <a:tab pos="2524636" algn="l"/>
                <a:tab pos="2932206" algn="l"/>
                <a:tab pos="3339778" algn="l"/>
                <a:tab pos="3747348" algn="l"/>
                <a:tab pos="4154920" algn="l"/>
                <a:tab pos="4562490" algn="l"/>
                <a:tab pos="4970062" algn="l"/>
                <a:tab pos="5377632" algn="l"/>
                <a:tab pos="5785204" algn="l"/>
                <a:tab pos="6192774" algn="l"/>
                <a:tab pos="6600345" algn="l"/>
                <a:tab pos="7007916" algn="l"/>
                <a:tab pos="7415487" algn="l"/>
                <a:tab pos="7823058" algn="l"/>
                <a:tab pos="8230629" algn="l"/>
              </a:tabLst>
            </a:pPr>
            <a:r>
              <a:rPr lang="it-IT" altLang="it-IT" sz="3266" dirty="0">
                <a:solidFill>
                  <a:srgbClr val="FF0000"/>
                </a:solidFill>
                <a:latin typeface="Arial" panose="020B0604020202020204" pitchFamily="34" charset="0"/>
              </a:rPr>
              <a:t>La scaletta è la sequenza "tecnica" delle scene, con una brevissima descrizione di quanto accade in ognuna di esse; serve a mettere in evidenza il ritmo e la progressione della storia e le eventuali falle da correggere</a:t>
            </a:r>
          </a:p>
        </p:txBody>
      </p:sp>
    </p:spTree>
    <p:extLst>
      <p:ext uri="{BB962C8B-B14F-4D97-AF65-F5344CB8AC3E}">
        <p14:creationId xmlns:p14="http://schemas.microsoft.com/office/powerpoint/2010/main" val="5198408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advTm="15360">
        <p:fade/>
      </p:transition>
    </mc:Choice>
    <mc:Fallback>
      <p:transition spd="med" advTm="15360">
        <p:fade/>
      </p:transition>
    </mc:Fallback>
  </mc:AlternateContent>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0.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1.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2.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3.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4.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5.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6.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7.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8.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19.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0.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21.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3.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4.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5.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6.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7.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8.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ppt/theme/themeOverride9.xml><?xml version="1.0" encoding="utf-8"?>
<a:themeOverride xmlns:a="http://schemas.openxmlformats.org/drawingml/2006/main">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themeOverride>
</file>

<file path=docProps/app.xml><?xml version="1.0" encoding="utf-8"?>
<Properties xmlns="http://schemas.openxmlformats.org/officeDocument/2006/extended-properties" xmlns:vt="http://schemas.openxmlformats.org/officeDocument/2006/docPropsVTypes">
  <TotalTime>65</TotalTime>
  <Words>1266</Words>
  <Application>Microsoft Office PowerPoint</Application>
  <PresentationFormat>Widescreen</PresentationFormat>
  <Paragraphs>137</Paragraphs>
  <Slides>22</Slides>
  <Notes>17</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22</vt:i4>
      </vt:variant>
    </vt:vector>
  </HeadingPairs>
  <TitlesOfParts>
    <vt:vector size="31" baseType="lpstr">
      <vt:lpstr>Microsoft YaHei</vt:lpstr>
      <vt:lpstr>Arial</vt:lpstr>
      <vt:lpstr>Calibri</vt:lpstr>
      <vt:lpstr>Calibri Light</vt:lpstr>
      <vt:lpstr>Lucida Sans Unicode</vt:lpstr>
      <vt:lpstr>Times New Roman</vt:lpstr>
      <vt:lpstr>Wingdings</vt:lpstr>
      <vt:lpstr>Retrospettivo</vt:lpstr>
      <vt:lpstr>1_Retrospettivo</vt:lpstr>
      <vt:lpstr>      LE FASI DI PRODUZIONE DI UN FILM</vt:lpstr>
      <vt:lpstr>PRIMA FASE</vt:lpstr>
      <vt:lpstr>Presentazione standard di PowerPoint</vt:lpstr>
      <vt:lpstr>1- IDEA</vt:lpstr>
      <vt:lpstr>2- SOGGETTO</vt:lpstr>
      <vt:lpstr>Esempio di soggetto</vt:lpstr>
      <vt:lpstr>3- TRATTAMENTO </vt:lpstr>
      <vt:lpstr>Esempio di trattamento</vt:lpstr>
      <vt:lpstr>4- SCALETTA</vt:lpstr>
      <vt:lpstr>5- SCENEGGIATURA </vt:lpstr>
      <vt:lpstr>Esempio di sceneggiatura</vt:lpstr>
      <vt:lpstr>LO STORYBOARD</vt:lpstr>
      <vt:lpstr>SECONDA FASE </vt:lpstr>
      <vt:lpstr>SPOGLIO DELLA  SCENEGGIATURA </vt:lpstr>
      <vt:lpstr>COME SI FA LO SPOGLIO? </vt:lpstr>
      <vt:lpstr> DECOUPAGE TECNICO</vt:lpstr>
      <vt:lpstr>Esempio di découpage</vt:lpstr>
      <vt:lpstr>PRINCIPALI TAGLI DEI PIANI (corrispondenze in lingua inglese e francese)</vt:lpstr>
      <vt:lpstr> PRINCIPALI MOVIMENTI MACCHINA </vt:lpstr>
      <vt:lpstr>ORDINE DEL GIORNO </vt:lpstr>
      <vt:lpstr>TERZA FASE </vt:lpstr>
      <vt:lpstr>QUARTA FASE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FASI DI PRODUZIONE DI UN FILM</dc:title>
  <dc:creator>G.B. Rimentano</dc:creator>
  <cp:lastModifiedBy>G.B. Rimentano</cp:lastModifiedBy>
  <cp:revision>10</cp:revision>
  <dcterms:created xsi:type="dcterms:W3CDTF">2019-09-09T15:16:05Z</dcterms:created>
  <dcterms:modified xsi:type="dcterms:W3CDTF">2019-09-09T16:21:37Z</dcterms:modified>
</cp:coreProperties>
</file>