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3" r:id="rId3"/>
    <p:sldId id="264" r:id="rId4"/>
    <p:sldId id="265" r:id="rId5"/>
    <p:sldId id="266" r:id="rId6"/>
    <p:sldId id="262" r:id="rId7"/>
    <p:sldId id="260" r:id="rId8"/>
    <p:sldId id="261" r:id="rId9"/>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5" d="100"/>
          <a:sy n="115" d="100"/>
        </p:scale>
        <p:origin x="372"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122363"/>
            <a:ext cx="9144000" cy="2387600"/>
          </a:xfrm>
        </p:spPr>
        <p:txBody>
          <a:bodyPr anchor="b"/>
          <a:lstStyle>
            <a:lvl1pPr algn="ctr">
              <a:defRPr sz="6000"/>
            </a:lvl1pPr>
          </a:lstStyle>
          <a:p>
            <a:r>
              <a:rPr lang="it-IT" smtClean="0"/>
              <a:t>Fare clic per modificare lo stile del titolo</a:t>
            </a:r>
            <a:endParaRPr lang="it-IT"/>
          </a:p>
        </p:txBody>
      </p:sp>
      <p:sp>
        <p:nvSpPr>
          <p:cNvPr id="3" name="Sottotito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0E03DB6B-AF9E-4CB4-8E49-2E46A3E56E40}" type="datetimeFigureOut">
              <a:rPr lang="it-IT" smtClean="0"/>
              <a:t>06/09/2019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71F8DB4-1399-4782-B70A-3262FFD6F669}" type="slidenum">
              <a:rPr lang="it-IT" smtClean="0"/>
              <a:t>‹N›</a:t>
            </a:fld>
            <a:endParaRPr lang="it-IT"/>
          </a:p>
        </p:txBody>
      </p:sp>
    </p:spTree>
    <p:extLst>
      <p:ext uri="{BB962C8B-B14F-4D97-AF65-F5344CB8AC3E}">
        <p14:creationId xmlns:p14="http://schemas.microsoft.com/office/powerpoint/2010/main" val="19925486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0E03DB6B-AF9E-4CB4-8E49-2E46A3E56E40}" type="datetimeFigureOut">
              <a:rPr lang="it-IT" smtClean="0"/>
              <a:t>06/09/2019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71F8DB4-1399-4782-B70A-3262FFD6F669}" type="slidenum">
              <a:rPr lang="it-IT" smtClean="0"/>
              <a:t>‹N›</a:t>
            </a:fld>
            <a:endParaRPr lang="it-IT"/>
          </a:p>
        </p:txBody>
      </p:sp>
    </p:spTree>
    <p:extLst>
      <p:ext uri="{BB962C8B-B14F-4D97-AF65-F5344CB8AC3E}">
        <p14:creationId xmlns:p14="http://schemas.microsoft.com/office/powerpoint/2010/main" val="2516713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724900" y="365125"/>
            <a:ext cx="2628900" cy="5811838"/>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838200" y="365125"/>
            <a:ext cx="7734300" cy="5811838"/>
          </a:xfrm>
        </p:spPr>
        <p:txBody>
          <a:bodyPr vert="eaVert"/>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0E03DB6B-AF9E-4CB4-8E49-2E46A3E56E40}" type="datetimeFigureOut">
              <a:rPr lang="it-IT" smtClean="0"/>
              <a:t>06/09/2019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71F8DB4-1399-4782-B70A-3262FFD6F669}" type="slidenum">
              <a:rPr lang="it-IT" smtClean="0"/>
              <a:t>‹N›</a:t>
            </a:fld>
            <a:endParaRPr lang="it-IT"/>
          </a:p>
        </p:txBody>
      </p:sp>
    </p:spTree>
    <p:extLst>
      <p:ext uri="{BB962C8B-B14F-4D97-AF65-F5344CB8AC3E}">
        <p14:creationId xmlns:p14="http://schemas.microsoft.com/office/powerpoint/2010/main" val="5217627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0E03DB6B-AF9E-4CB4-8E49-2E46A3E56E40}" type="datetimeFigureOut">
              <a:rPr lang="it-IT" smtClean="0"/>
              <a:t>06/09/2019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71F8DB4-1399-4782-B70A-3262FFD6F669}" type="slidenum">
              <a:rPr lang="it-IT" smtClean="0"/>
              <a:t>‹N›</a:t>
            </a:fld>
            <a:endParaRPr lang="it-IT"/>
          </a:p>
        </p:txBody>
      </p:sp>
    </p:spTree>
    <p:extLst>
      <p:ext uri="{BB962C8B-B14F-4D97-AF65-F5344CB8AC3E}">
        <p14:creationId xmlns:p14="http://schemas.microsoft.com/office/powerpoint/2010/main" val="7685150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831850" y="1709738"/>
            <a:ext cx="10515600" cy="2852737"/>
          </a:xfrm>
        </p:spPr>
        <p:txBody>
          <a:bodyPr anchor="b"/>
          <a:lstStyle>
            <a:lvl1pPr>
              <a:defRPr sz="6000"/>
            </a:lvl1pPr>
          </a:lstStyle>
          <a:p>
            <a:r>
              <a:rPr lang="it-IT" smtClean="0"/>
              <a:t>Fare clic per modificare lo stile del titolo</a:t>
            </a:r>
            <a:endParaRPr lang="it-IT"/>
          </a:p>
        </p:txBody>
      </p:sp>
      <p:sp>
        <p:nvSpPr>
          <p:cNvPr id="3" name="Segnaposto tes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smtClean="0"/>
              <a:t>Modifica gli stili del testo dello schema</a:t>
            </a:r>
          </a:p>
        </p:txBody>
      </p:sp>
      <p:sp>
        <p:nvSpPr>
          <p:cNvPr id="4" name="Segnaposto data 3"/>
          <p:cNvSpPr>
            <a:spLocks noGrp="1"/>
          </p:cNvSpPr>
          <p:nvPr>
            <p:ph type="dt" sz="half" idx="10"/>
          </p:nvPr>
        </p:nvSpPr>
        <p:spPr/>
        <p:txBody>
          <a:bodyPr/>
          <a:lstStyle/>
          <a:p>
            <a:fld id="{0E03DB6B-AF9E-4CB4-8E49-2E46A3E56E40}" type="datetimeFigureOut">
              <a:rPr lang="it-IT" smtClean="0"/>
              <a:t>06/09/2019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71F8DB4-1399-4782-B70A-3262FFD6F669}" type="slidenum">
              <a:rPr lang="it-IT" smtClean="0"/>
              <a:t>‹N›</a:t>
            </a:fld>
            <a:endParaRPr lang="it-IT"/>
          </a:p>
        </p:txBody>
      </p:sp>
    </p:spTree>
    <p:extLst>
      <p:ext uri="{BB962C8B-B14F-4D97-AF65-F5344CB8AC3E}">
        <p14:creationId xmlns:p14="http://schemas.microsoft.com/office/powerpoint/2010/main" val="645672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838200" y="1825625"/>
            <a:ext cx="5181600" cy="4351338"/>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6172200" y="1825625"/>
            <a:ext cx="5181600" cy="4351338"/>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0E03DB6B-AF9E-4CB4-8E49-2E46A3E56E40}" type="datetimeFigureOut">
              <a:rPr lang="it-IT" smtClean="0"/>
              <a:t>06/09/2019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871F8DB4-1399-4782-B70A-3262FFD6F669}" type="slidenum">
              <a:rPr lang="it-IT" smtClean="0"/>
              <a:t>‹N›</a:t>
            </a:fld>
            <a:endParaRPr lang="it-IT"/>
          </a:p>
        </p:txBody>
      </p:sp>
    </p:spTree>
    <p:extLst>
      <p:ext uri="{BB962C8B-B14F-4D97-AF65-F5344CB8AC3E}">
        <p14:creationId xmlns:p14="http://schemas.microsoft.com/office/powerpoint/2010/main" val="31576099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839788" y="365125"/>
            <a:ext cx="10515600" cy="1325563"/>
          </a:xfrm>
        </p:spPr>
        <p:txBody>
          <a:bodyPr/>
          <a:lstStyle/>
          <a:p>
            <a:r>
              <a:rPr lang="it-IT" smtClean="0"/>
              <a:t>Fare clic per modificare lo stile del titolo</a:t>
            </a:r>
            <a:endParaRPr lang="it-IT"/>
          </a:p>
        </p:txBody>
      </p:sp>
      <p:sp>
        <p:nvSpPr>
          <p:cNvPr id="3" name="Segnaposto tes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Modifica gli stili del testo dello schema</a:t>
            </a:r>
          </a:p>
        </p:txBody>
      </p:sp>
      <p:sp>
        <p:nvSpPr>
          <p:cNvPr id="4" name="Segnaposto contenuto 3"/>
          <p:cNvSpPr>
            <a:spLocks noGrp="1"/>
          </p:cNvSpPr>
          <p:nvPr>
            <p:ph sz="half" idx="2"/>
          </p:nvPr>
        </p:nvSpPr>
        <p:spPr>
          <a:xfrm>
            <a:off x="839788" y="2505075"/>
            <a:ext cx="5157787" cy="3684588"/>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Modifica gli stili del testo dello schema</a:t>
            </a:r>
          </a:p>
        </p:txBody>
      </p:sp>
      <p:sp>
        <p:nvSpPr>
          <p:cNvPr id="6" name="Segnaposto contenuto 5"/>
          <p:cNvSpPr>
            <a:spLocks noGrp="1"/>
          </p:cNvSpPr>
          <p:nvPr>
            <p:ph sz="quarter" idx="4"/>
          </p:nvPr>
        </p:nvSpPr>
        <p:spPr>
          <a:xfrm>
            <a:off x="6172200" y="2505075"/>
            <a:ext cx="5183188" cy="3684588"/>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0E03DB6B-AF9E-4CB4-8E49-2E46A3E56E40}" type="datetimeFigureOut">
              <a:rPr lang="it-IT" smtClean="0"/>
              <a:t>06/09/2019</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871F8DB4-1399-4782-B70A-3262FFD6F669}" type="slidenum">
              <a:rPr lang="it-IT" smtClean="0"/>
              <a:t>‹N›</a:t>
            </a:fld>
            <a:endParaRPr lang="it-IT"/>
          </a:p>
        </p:txBody>
      </p:sp>
    </p:spTree>
    <p:extLst>
      <p:ext uri="{BB962C8B-B14F-4D97-AF65-F5344CB8AC3E}">
        <p14:creationId xmlns:p14="http://schemas.microsoft.com/office/powerpoint/2010/main" val="4435227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0E03DB6B-AF9E-4CB4-8E49-2E46A3E56E40}" type="datetimeFigureOut">
              <a:rPr lang="it-IT" smtClean="0"/>
              <a:t>06/09/2019</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871F8DB4-1399-4782-B70A-3262FFD6F669}" type="slidenum">
              <a:rPr lang="it-IT" smtClean="0"/>
              <a:t>‹N›</a:t>
            </a:fld>
            <a:endParaRPr lang="it-IT"/>
          </a:p>
        </p:txBody>
      </p:sp>
    </p:spTree>
    <p:extLst>
      <p:ext uri="{BB962C8B-B14F-4D97-AF65-F5344CB8AC3E}">
        <p14:creationId xmlns:p14="http://schemas.microsoft.com/office/powerpoint/2010/main" val="4314872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0E03DB6B-AF9E-4CB4-8E49-2E46A3E56E40}" type="datetimeFigureOut">
              <a:rPr lang="it-IT" smtClean="0"/>
              <a:t>06/09/2019</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871F8DB4-1399-4782-B70A-3262FFD6F669}" type="slidenum">
              <a:rPr lang="it-IT" smtClean="0"/>
              <a:t>‹N›</a:t>
            </a:fld>
            <a:endParaRPr lang="it-IT"/>
          </a:p>
        </p:txBody>
      </p:sp>
    </p:spTree>
    <p:extLst>
      <p:ext uri="{BB962C8B-B14F-4D97-AF65-F5344CB8AC3E}">
        <p14:creationId xmlns:p14="http://schemas.microsoft.com/office/powerpoint/2010/main" val="15707130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smtClean="0"/>
              <a:t>Fare clic per modificare lo stile del titolo</a:t>
            </a:r>
            <a:endParaRPr lang="it-IT"/>
          </a:p>
        </p:txBody>
      </p:sp>
      <p:sp>
        <p:nvSpPr>
          <p:cNvPr id="3" name="Segnaposto contenut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Modifica gli stili del testo dello schema</a:t>
            </a:r>
          </a:p>
        </p:txBody>
      </p:sp>
      <p:sp>
        <p:nvSpPr>
          <p:cNvPr id="5" name="Segnaposto data 4"/>
          <p:cNvSpPr>
            <a:spLocks noGrp="1"/>
          </p:cNvSpPr>
          <p:nvPr>
            <p:ph type="dt" sz="half" idx="10"/>
          </p:nvPr>
        </p:nvSpPr>
        <p:spPr/>
        <p:txBody>
          <a:bodyPr/>
          <a:lstStyle/>
          <a:p>
            <a:fld id="{0E03DB6B-AF9E-4CB4-8E49-2E46A3E56E40}" type="datetimeFigureOut">
              <a:rPr lang="it-IT" smtClean="0"/>
              <a:t>06/09/2019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871F8DB4-1399-4782-B70A-3262FFD6F669}" type="slidenum">
              <a:rPr lang="it-IT" smtClean="0"/>
              <a:t>‹N›</a:t>
            </a:fld>
            <a:endParaRPr lang="it-IT"/>
          </a:p>
        </p:txBody>
      </p:sp>
    </p:spTree>
    <p:extLst>
      <p:ext uri="{BB962C8B-B14F-4D97-AF65-F5344CB8AC3E}">
        <p14:creationId xmlns:p14="http://schemas.microsoft.com/office/powerpoint/2010/main" val="19406512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smtClean="0"/>
              <a:t>Fare clic per modificare lo stile del titolo</a:t>
            </a:r>
            <a:endParaRPr lang="it-IT"/>
          </a:p>
        </p:txBody>
      </p:sp>
      <p:sp>
        <p:nvSpPr>
          <p:cNvPr id="3" name="Segnaposto immagin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Modifica gli stili del testo dello schema</a:t>
            </a:r>
          </a:p>
        </p:txBody>
      </p:sp>
      <p:sp>
        <p:nvSpPr>
          <p:cNvPr id="5" name="Segnaposto data 4"/>
          <p:cNvSpPr>
            <a:spLocks noGrp="1"/>
          </p:cNvSpPr>
          <p:nvPr>
            <p:ph type="dt" sz="half" idx="10"/>
          </p:nvPr>
        </p:nvSpPr>
        <p:spPr/>
        <p:txBody>
          <a:bodyPr/>
          <a:lstStyle/>
          <a:p>
            <a:fld id="{0E03DB6B-AF9E-4CB4-8E49-2E46A3E56E40}" type="datetimeFigureOut">
              <a:rPr lang="it-IT" smtClean="0"/>
              <a:t>06/09/2019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871F8DB4-1399-4782-B70A-3262FFD6F669}" type="slidenum">
              <a:rPr lang="it-IT" smtClean="0"/>
              <a:t>‹N›</a:t>
            </a:fld>
            <a:endParaRPr lang="it-IT"/>
          </a:p>
        </p:txBody>
      </p:sp>
    </p:spTree>
    <p:extLst>
      <p:ext uri="{BB962C8B-B14F-4D97-AF65-F5344CB8AC3E}">
        <p14:creationId xmlns:p14="http://schemas.microsoft.com/office/powerpoint/2010/main" val="36481688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E03DB6B-AF9E-4CB4-8E49-2E46A3E56E40}" type="datetimeFigureOut">
              <a:rPr lang="it-IT" smtClean="0"/>
              <a:t>06/09/2019</a:t>
            </a:fld>
            <a:endParaRPr lang="it-IT"/>
          </a:p>
        </p:txBody>
      </p:sp>
      <p:sp>
        <p:nvSpPr>
          <p:cNvPr id="5" name="Segnaposto piè di pa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71F8DB4-1399-4782-B70A-3262FFD6F669}" type="slidenum">
              <a:rPr lang="it-IT" smtClean="0"/>
              <a:t>‹N›</a:t>
            </a:fld>
            <a:endParaRPr lang="it-IT"/>
          </a:p>
        </p:txBody>
      </p:sp>
    </p:spTree>
    <p:extLst>
      <p:ext uri="{BB962C8B-B14F-4D97-AF65-F5344CB8AC3E}">
        <p14:creationId xmlns:p14="http://schemas.microsoft.com/office/powerpoint/2010/main" val="35947245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youtube.com/watch?v=Uyo5M3dYSu4"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youtu.be/pbU44UYvBJE" TargetMode="Externa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normAutofit/>
          </a:bodyPr>
          <a:lstStyle/>
          <a:p>
            <a:r>
              <a:rPr lang="it-IT" sz="4400" b="1" dirty="0" smtClean="0">
                <a:solidFill>
                  <a:srgbClr val="FF0000"/>
                </a:solidFill>
              </a:rPr>
              <a:t>Identità e web</a:t>
            </a:r>
            <a:r>
              <a:rPr lang="it-IT" sz="4400" dirty="0" smtClean="0">
                <a:solidFill>
                  <a:srgbClr val="FF0000"/>
                </a:solidFill>
              </a:rPr>
              <a:t/>
            </a:r>
            <a:br>
              <a:rPr lang="it-IT" sz="4400" dirty="0" smtClean="0">
                <a:solidFill>
                  <a:srgbClr val="FF0000"/>
                </a:solidFill>
              </a:rPr>
            </a:br>
            <a:r>
              <a:rPr lang="it-IT" sz="3200" dirty="0" smtClean="0">
                <a:solidFill>
                  <a:srgbClr val="FF0000"/>
                </a:solidFill>
              </a:rPr>
              <a:t>(cosa abbiamo appreso e riflessioni basate sul racconto esperienziale</a:t>
            </a:r>
            <a:endParaRPr lang="it-IT" sz="4400" dirty="0">
              <a:solidFill>
                <a:srgbClr val="FF0000"/>
              </a:solidFill>
            </a:endParaRPr>
          </a:p>
        </p:txBody>
      </p:sp>
      <p:sp>
        <p:nvSpPr>
          <p:cNvPr id="3" name="Sottotitolo 2"/>
          <p:cNvSpPr>
            <a:spLocks noGrp="1"/>
          </p:cNvSpPr>
          <p:nvPr>
            <p:ph type="subTitle" idx="1"/>
          </p:nvPr>
        </p:nvSpPr>
        <p:spPr/>
        <p:txBody>
          <a:bodyPr/>
          <a:lstStyle/>
          <a:p>
            <a:r>
              <a:rPr lang="it-IT" dirty="0" smtClean="0"/>
              <a:t>Docente esperto: G. Rimentano</a:t>
            </a:r>
          </a:p>
          <a:p>
            <a:r>
              <a:rPr lang="it-IT" dirty="0" smtClean="0"/>
              <a:t>Tutor: prof. V. Lardo</a:t>
            </a:r>
            <a:endParaRPr lang="it-IT" dirty="0"/>
          </a:p>
        </p:txBody>
      </p:sp>
    </p:spTree>
    <p:extLst>
      <p:ext uri="{BB962C8B-B14F-4D97-AF65-F5344CB8AC3E}">
        <p14:creationId xmlns:p14="http://schemas.microsoft.com/office/powerpoint/2010/main" val="3275617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4361010" y="3225861"/>
            <a:ext cx="5040162" cy="646331"/>
          </a:xfrm>
          <a:prstGeom prst="rect">
            <a:avLst/>
          </a:prstGeom>
        </p:spPr>
        <p:txBody>
          <a:bodyPr wrap="none">
            <a:spAutoFit/>
          </a:bodyPr>
          <a:lstStyle/>
          <a:p>
            <a:r>
              <a:rPr lang="it-IT" dirty="0">
                <a:hlinkClick r:id="rId2"/>
              </a:rPr>
              <a:t>https://</a:t>
            </a:r>
            <a:r>
              <a:rPr lang="it-IT" dirty="0" smtClean="0">
                <a:hlinkClick r:id="rId2"/>
              </a:rPr>
              <a:t>www.youtube.com/watch?v=Uyo5M3dYSu4</a:t>
            </a:r>
            <a:endParaRPr lang="it-IT" dirty="0" smtClean="0"/>
          </a:p>
          <a:p>
            <a:endParaRPr lang="it-IT" dirty="0"/>
          </a:p>
        </p:txBody>
      </p:sp>
      <p:pic>
        <p:nvPicPr>
          <p:cNvPr id="3" name="Immagine 2"/>
          <p:cNvPicPr>
            <a:picLocks noChangeAspect="1"/>
          </p:cNvPicPr>
          <p:nvPr/>
        </p:nvPicPr>
        <p:blipFill>
          <a:blip r:embed="rId3"/>
          <a:stretch>
            <a:fillRect/>
          </a:stretch>
        </p:blipFill>
        <p:spPr>
          <a:xfrm>
            <a:off x="94817" y="1514764"/>
            <a:ext cx="3721389" cy="3152053"/>
          </a:xfrm>
          <a:prstGeom prst="rect">
            <a:avLst/>
          </a:prstGeom>
        </p:spPr>
      </p:pic>
      <p:sp>
        <p:nvSpPr>
          <p:cNvPr id="4" name="CasellaDiTesto 3"/>
          <p:cNvSpPr txBox="1"/>
          <p:nvPr/>
        </p:nvSpPr>
        <p:spPr>
          <a:xfrm>
            <a:off x="4257964" y="1219200"/>
            <a:ext cx="6742545" cy="646331"/>
          </a:xfrm>
          <a:prstGeom prst="rect">
            <a:avLst/>
          </a:prstGeom>
          <a:noFill/>
        </p:spPr>
        <p:txBody>
          <a:bodyPr wrap="square" rtlCol="0">
            <a:spAutoFit/>
          </a:bodyPr>
          <a:lstStyle/>
          <a:p>
            <a:pPr algn="just"/>
            <a:r>
              <a:rPr lang="it-IT" b="1" dirty="0" smtClean="0"/>
              <a:t>Inside out. Il «sequestro emozionale» del nostro io e le nostre </a:t>
            </a:r>
            <a:r>
              <a:rPr lang="it-IT" b="1" dirty="0" err="1" smtClean="0"/>
              <a:t>subpersonalità</a:t>
            </a:r>
            <a:endParaRPr lang="it-IT" b="1" dirty="0"/>
          </a:p>
        </p:txBody>
      </p:sp>
    </p:spTree>
    <p:extLst>
      <p:ext uri="{BB962C8B-B14F-4D97-AF65-F5344CB8AC3E}">
        <p14:creationId xmlns:p14="http://schemas.microsoft.com/office/powerpoint/2010/main" val="416333098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1072342" y="432261"/>
            <a:ext cx="10374284" cy="2862322"/>
          </a:xfrm>
          <a:prstGeom prst="rect">
            <a:avLst/>
          </a:prstGeom>
        </p:spPr>
        <p:txBody>
          <a:bodyPr wrap="square">
            <a:spAutoFit/>
          </a:bodyPr>
          <a:lstStyle/>
          <a:p>
            <a:pPr algn="just"/>
            <a:r>
              <a:rPr lang="it-IT" dirty="0" smtClean="0"/>
              <a:t>Comunicazione-relazione</a:t>
            </a:r>
            <a:r>
              <a:rPr lang="it-IT" dirty="0" smtClean="0"/>
              <a:t>. Chi parla a chi e cosa dice? Osservare la questione dentro e fuori di noi (inside out). La questione della coerenza, dell’allineamento dei livelli su cui si struttura la nostra personalità, affinché le parole abbiano potere. Sono integrato o disgregato nelle mie </a:t>
            </a:r>
            <a:r>
              <a:rPr lang="it-IT" dirty="0" err="1" smtClean="0"/>
              <a:t>subpersonalità</a:t>
            </a:r>
            <a:r>
              <a:rPr lang="it-IT" dirty="0"/>
              <a:t>?</a:t>
            </a:r>
            <a:r>
              <a:rPr lang="it-IT" dirty="0" smtClean="0"/>
              <a:t> Il ruolo delle emozioni nella formazione di </a:t>
            </a:r>
            <a:r>
              <a:rPr lang="it-IT" dirty="0" err="1" smtClean="0"/>
              <a:t>subpersonalità</a:t>
            </a:r>
            <a:r>
              <a:rPr lang="it-IT" dirty="0" smtClean="0"/>
              <a:t>. Ci maltrattiamo e ci lasciamo maltrattare da istanze dentro-fuori di noi che non controlliamo, siamo presi da un generale «dire male», che avvelena la nostra comunicazione-relazione oggi.</a:t>
            </a:r>
          </a:p>
          <a:p>
            <a:endParaRPr lang="it-IT" dirty="0" smtClean="0"/>
          </a:p>
          <a:p>
            <a:r>
              <a:rPr lang="it-IT" dirty="0" err="1" smtClean="0"/>
              <a:t>Videolezione</a:t>
            </a:r>
            <a:endParaRPr lang="it-IT" dirty="0" smtClean="0"/>
          </a:p>
          <a:p>
            <a:r>
              <a:rPr lang="it-IT" dirty="0" smtClean="0"/>
              <a:t>I mille io dentro me</a:t>
            </a:r>
          </a:p>
          <a:p>
            <a:endParaRPr lang="it-IT" dirty="0" smtClean="0"/>
          </a:p>
          <a:p>
            <a:r>
              <a:rPr lang="it-IT" dirty="0" smtClean="0">
                <a:hlinkClick r:id="rId2"/>
              </a:rPr>
              <a:t>https://youtu.be/pbU44UYvBJE</a:t>
            </a:r>
            <a:r>
              <a:rPr lang="it-IT" dirty="0" smtClean="0"/>
              <a:t> (M. </a:t>
            </a:r>
            <a:r>
              <a:rPr lang="it-IT" dirty="0" err="1" smtClean="0"/>
              <a:t>Scardovelli</a:t>
            </a:r>
            <a:r>
              <a:rPr lang="it-IT" dirty="0" smtClean="0"/>
              <a:t>)</a:t>
            </a:r>
            <a:endParaRPr lang="it-IT" dirty="0"/>
          </a:p>
        </p:txBody>
      </p:sp>
      <p:pic>
        <p:nvPicPr>
          <p:cNvPr id="3" name="Immagine 2"/>
          <p:cNvPicPr>
            <a:picLocks noChangeAspect="1"/>
          </p:cNvPicPr>
          <p:nvPr/>
        </p:nvPicPr>
        <p:blipFill rotWithShape="1">
          <a:blip r:embed="rId3"/>
          <a:srcRect t="1" b="4739"/>
          <a:stretch/>
        </p:blipFill>
        <p:spPr>
          <a:xfrm>
            <a:off x="6179160" y="1962059"/>
            <a:ext cx="2440480" cy="1332524"/>
          </a:xfrm>
          <a:prstGeom prst="rect">
            <a:avLst/>
          </a:prstGeom>
        </p:spPr>
      </p:pic>
    </p:spTree>
    <p:extLst>
      <p:ext uri="{BB962C8B-B14F-4D97-AF65-F5344CB8AC3E}">
        <p14:creationId xmlns:p14="http://schemas.microsoft.com/office/powerpoint/2010/main" val="393443786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443619" y="1949364"/>
            <a:ext cx="11208191" cy="2003625"/>
          </a:xfrm>
          <a:prstGeom prst="rect">
            <a:avLst/>
          </a:prstGeom>
        </p:spPr>
        <p:txBody>
          <a:bodyPr wrap="square">
            <a:spAutoFit/>
          </a:bodyPr>
          <a:lstStyle/>
          <a:p>
            <a:pPr algn="just">
              <a:lnSpc>
                <a:spcPct val="115000"/>
              </a:lnSpc>
              <a:spcAft>
                <a:spcPts val="0"/>
              </a:spcAft>
            </a:pPr>
            <a:r>
              <a:rPr lang="it-IT" b="1" dirty="0">
                <a:latin typeface="Times New Roman" panose="02020603050405020304" pitchFamily="18" charset="0"/>
                <a:ea typeface="Calibri" panose="020F0502020204030204" pitchFamily="34" charset="0"/>
                <a:cs typeface="Times New Roman" panose="02020603050405020304" pitchFamily="18" charset="0"/>
              </a:rPr>
              <a:t>La psiche e i suoi livelli </a:t>
            </a:r>
            <a:endParaRPr lang="it-IT"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it-IT" dirty="0">
                <a:latin typeface="Times New Roman" panose="02020603050405020304" pitchFamily="18" charset="0"/>
                <a:ea typeface="Calibri" panose="020F0502020204030204" pitchFamily="34" charset="0"/>
                <a:cs typeface="Times New Roman" panose="02020603050405020304" pitchFamily="18" charset="0"/>
              </a:rPr>
              <a:t>Quando ci troviamo in uno stato problematico, la questione non si pone tutta sullo stesso piano.</a:t>
            </a:r>
            <a:endParaRPr lang="it-IT"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it-IT" dirty="0">
                <a:latin typeface="Times New Roman" panose="02020603050405020304" pitchFamily="18" charset="0"/>
                <a:ea typeface="Calibri" panose="020F0502020204030204" pitchFamily="34" charset="0"/>
                <a:cs typeface="Times New Roman" panose="02020603050405020304" pitchFamily="18" charset="0"/>
              </a:rPr>
              <a:t>Occorre indagare e intervenire a diversi livelli (multidimensionalità del nostro essere psichico).</a:t>
            </a:r>
            <a:endParaRPr lang="it-IT"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it-IT" dirty="0">
                <a:latin typeface="Times New Roman" panose="02020603050405020304" pitchFamily="18" charset="0"/>
                <a:ea typeface="Calibri" panose="020F0502020204030204" pitchFamily="34" charset="0"/>
                <a:cs typeface="Times New Roman" panose="02020603050405020304" pitchFamily="18" charset="0"/>
              </a:rPr>
              <a:t>Dov’è il problema? Dove si trova la soluzione?</a:t>
            </a:r>
            <a:endParaRPr lang="it-IT"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it-IT" dirty="0">
                <a:latin typeface="Times New Roman" panose="02020603050405020304" pitchFamily="18" charset="0"/>
                <a:ea typeface="Calibri" panose="020F0502020204030204" pitchFamily="34" charset="0"/>
                <a:cs typeface="Times New Roman" panose="02020603050405020304" pitchFamily="18" charset="0"/>
              </a:rPr>
              <a:t>Lo stato problematico che avvertiamo dipende da un disallineamento tra i diversi piani tra i quali ci muoviamo su e giù continuamente</a:t>
            </a:r>
            <a:endParaRPr lang="it-IT"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5353435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tangolo 2"/>
          <p:cNvSpPr/>
          <p:nvPr/>
        </p:nvSpPr>
        <p:spPr>
          <a:xfrm>
            <a:off x="2015905" y="244444"/>
            <a:ext cx="9174178" cy="369332"/>
          </a:xfrm>
          <a:prstGeom prst="rect">
            <a:avLst/>
          </a:prstGeom>
        </p:spPr>
        <p:txBody>
          <a:bodyPr wrap="square">
            <a:spAutoFit/>
          </a:bodyPr>
          <a:lstStyle/>
          <a:p>
            <a:pPr algn="just"/>
            <a:r>
              <a:rPr lang="it-IT" b="1" dirty="0" err="1">
                <a:solidFill>
                  <a:srgbClr val="FF0000"/>
                </a:solidFill>
              </a:rPr>
              <a:t>Statificazione</a:t>
            </a:r>
            <a:r>
              <a:rPr lang="it-IT" b="1" dirty="0">
                <a:solidFill>
                  <a:srgbClr val="FF0000"/>
                </a:solidFill>
              </a:rPr>
              <a:t> per livelli  nei processi di (</a:t>
            </a:r>
            <a:r>
              <a:rPr lang="it-IT" b="1" dirty="0" err="1">
                <a:solidFill>
                  <a:srgbClr val="FF0000"/>
                </a:solidFill>
              </a:rPr>
              <a:t>ri</a:t>
            </a:r>
            <a:r>
              <a:rPr lang="it-IT" b="1" dirty="0">
                <a:solidFill>
                  <a:srgbClr val="FF0000"/>
                </a:solidFill>
              </a:rPr>
              <a:t>)generazione continua della nostra personalità</a:t>
            </a:r>
          </a:p>
        </p:txBody>
      </p:sp>
      <p:graphicFrame>
        <p:nvGraphicFramePr>
          <p:cNvPr id="4" name="Tabella 3"/>
          <p:cNvGraphicFramePr>
            <a:graphicFrameLocks noGrp="1"/>
          </p:cNvGraphicFramePr>
          <p:nvPr>
            <p:extLst>
              <p:ext uri="{D42A27DB-BD31-4B8C-83A1-F6EECF244321}">
                <p14:modId xmlns:p14="http://schemas.microsoft.com/office/powerpoint/2010/main" val="224228251"/>
              </p:ext>
            </p:extLst>
          </p:nvPr>
        </p:nvGraphicFramePr>
        <p:xfrm>
          <a:off x="1032095" y="890777"/>
          <a:ext cx="10701196" cy="5700143"/>
        </p:xfrm>
        <a:graphic>
          <a:graphicData uri="http://schemas.openxmlformats.org/drawingml/2006/table">
            <a:tbl>
              <a:tblPr firstRow="1" firstCol="1" bandRow="1">
                <a:tableStyleId>{5C22544A-7EE6-4342-B048-85BDC9FD1C3A}</a:tableStyleId>
              </a:tblPr>
              <a:tblGrid>
                <a:gridCol w="4980717">
                  <a:extLst>
                    <a:ext uri="{9D8B030D-6E8A-4147-A177-3AD203B41FA5}">
                      <a16:colId xmlns:a16="http://schemas.microsoft.com/office/drawing/2014/main" val="2863219316"/>
                    </a:ext>
                  </a:extLst>
                </a:gridCol>
                <a:gridCol w="5720479">
                  <a:extLst>
                    <a:ext uri="{9D8B030D-6E8A-4147-A177-3AD203B41FA5}">
                      <a16:colId xmlns:a16="http://schemas.microsoft.com/office/drawing/2014/main" val="2629812896"/>
                    </a:ext>
                  </a:extLst>
                </a:gridCol>
              </a:tblGrid>
              <a:tr h="355532">
                <a:tc>
                  <a:txBody>
                    <a:bodyPr/>
                    <a:lstStyle/>
                    <a:p>
                      <a:pPr algn="ctr">
                        <a:lnSpc>
                          <a:spcPct val="115000"/>
                        </a:lnSpc>
                        <a:spcAft>
                          <a:spcPts val="1000"/>
                        </a:spcAft>
                      </a:pPr>
                      <a:r>
                        <a:rPr lang="it-IT" sz="1200">
                          <a:effectLst/>
                        </a:rPr>
                        <a:t>Livelli</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1000"/>
                        </a:spcAft>
                      </a:pPr>
                      <a:r>
                        <a:rPr lang="fr-FR" sz="1200">
                          <a:effectLst/>
                        </a:rPr>
                        <a:t>Domande</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514631964"/>
                  </a:ext>
                </a:extLst>
              </a:tr>
              <a:tr h="656788">
                <a:tc>
                  <a:txBody>
                    <a:bodyPr/>
                    <a:lstStyle/>
                    <a:p>
                      <a:pPr algn="just">
                        <a:spcAft>
                          <a:spcPts val="0"/>
                        </a:spcAft>
                      </a:pPr>
                      <a:r>
                        <a:rPr lang="it-IT" sz="1200">
                          <a:effectLst/>
                        </a:rPr>
                        <a:t>7. Spirito     </a:t>
                      </a:r>
                    </a:p>
                    <a:p>
                      <a:pPr>
                        <a:lnSpc>
                          <a:spcPct val="115000"/>
                        </a:lnSpc>
                        <a:spcAft>
                          <a:spcPts val="1000"/>
                        </a:spcAft>
                      </a:pPr>
                      <a:r>
                        <a:rPr lang="fr-FR" sz="1100">
                          <a:effectLst/>
                        </a:rPr>
                        <a:t> </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27305" algn="just">
                        <a:spcAft>
                          <a:spcPts val="0"/>
                        </a:spcAft>
                      </a:pPr>
                      <a:r>
                        <a:rPr lang="it-IT" sz="1200">
                          <a:effectLst/>
                        </a:rPr>
                        <a:t>Per chi altro lo faccio? Senso dell’oltre, appartenenza a un sistema più grande, interindividualità</a:t>
                      </a:r>
                      <a:endParaRPr lang="it-IT" sz="120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707684326"/>
                  </a:ext>
                </a:extLst>
              </a:tr>
              <a:tr h="703538">
                <a:tc>
                  <a:txBody>
                    <a:bodyPr/>
                    <a:lstStyle/>
                    <a:p>
                      <a:pPr algn="just">
                        <a:lnSpc>
                          <a:spcPct val="115000"/>
                        </a:lnSpc>
                        <a:spcAft>
                          <a:spcPts val="0"/>
                        </a:spcAft>
                      </a:pPr>
                      <a:r>
                        <a:rPr lang="it-IT" sz="1200">
                          <a:effectLst/>
                        </a:rPr>
                        <a:t>6. Identità    </a:t>
                      </a:r>
                      <a:endParaRPr lang="it-IT" sz="1100">
                        <a:effectLst/>
                      </a:endParaRPr>
                    </a:p>
                    <a:p>
                      <a:pPr>
                        <a:lnSpc>
                          <a:spcPct val="115000"/>
                        </a:lnSpc>
                        <a:spcAft>
                          <a:spcPts val="1000"/>
                        </a:spcAft>
                      </a:pPr>
                      <a:r>
                        <a:rPr lang="it-IT" sz="1100">
                          <a:effectLst/>
                        </a:rPr>
                        <a:t> </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27305" algn="just">
                        <a:lnSpc>
                          <a:spcPct val="115000"/>
                        </a:lnSpc>
                        <a:spcAft>
                          <a:spcPts val="0"/>
                        </a:spcAft>
                      </a:pPr>
                      <a:r>
                        <a:rPr lang="it-IT" sz="1200" dirty="0">
                          <a:effectLst/>
                        </a:rPr>
                        <a:t>Come ti percepisci, il ruolo, chi sei?</a:t>
                      </a:r>
                      <a:endParaRPr lang="it-IT"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612333475"/>
                  </a:ext>
                </a:extLst>
              </a:tr>
              <a:tr h="733185">
                <a:tc>
                  <a:txBody>
                    <a:bodyPr/>
                    <a:lstStyle/>
                    <a:p>
                      <a:pPr algn="just">
                        <a:lnSpc>
                          <a:spcPct val="115000"/>
                        </a:lnSpc>
                        <a:spcAft>
                          <a:spcPts val="0"/>
                        </a:spcAft>
                      </a:pPr>
                      <a:r>
                        <a:rPr lang="it-IT" sz="1200">
                          <a:effectLst/>
                        </a:rPr>
                        <a:t>5. Valori        </a:t>
                      </a:r>
                      <a:endParaRPr lang="it-IT" sz="1100">
                        <a:effectLst/>
                      </a:endParaRPr>
                    </a:p>
                    <a:p>
                      <a:pPr>
                        <a:lnSpc>
                          <a:spcPct val="115000"/>
                        </a:lnSpc>
                        <a:spcAft>
                          <a:spcPts val="1000"/>
                        </a:spcAft>
                      </a:pPr>
                      <a:r>
                        <a:rPr lang="it-IT" sz="1100">
                          <a:effectLst/>
                        </a:rPr>
                        <a:t> </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27305" algn="just">
                        <a:lnSpc>
                          <a:spcPct val="115000"/>
                        </a:lnSpc>
                        <a:spcAft>
                          <a:spcPts val="0"/>
                        </a:spcAft>
                      </a:pPr>
                      <a:r>
                        <a:rPr lang="it-IT" sz="1200">
                          <a:effectLst/>
                        </a:rPr>
                        <a:t>Cos’è importante per te? Perché? Quanto tempo ci   dedichi?</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887071273"/>
                  </a:ext>
                </a:extLst>
              </a:tr>
              <a:tr h="733185">
                <a:tc>
                  <a:txBody>
                    <a:bodyPr/>
                    <a:lstStyle/>
                    <a:p>
                      <a:pPr algn="just">
                        <a:lnSpc>
                          <a:spcPct val="115000"/>
                        </a:lnSpc>
                        <a:spcAft>
                          <a:spcPts val="0"/>
                        </a:spcAft>
                      </a:pPr>
                      <a:r>
                        <a:rPr lang="it-IT" sz="1200">
                          <a:effectLst/>
                        </a:rPr>
                        <a:t>4. Convinzioni </a:t>
                      </a:r>
                      <a:endParaRPr lang="it-IT" sz="1100">
                        <a:effectLst/>
                      </a:endParaRPr>
                    </a:p>
                    <a:p>
                      <a:pPr>
                        <a:lnSpc>
                          <a:spcPct val="115000"/>
                        </a:lnSpc>
                        <a:spcAft>
                          <a:spcPts val="1000"/>
                        </a:spcAft>
                      </a:pPr>
                      <a:r>
                        <a:rPr lang="it-IT" sz="1100">
                          <a:effectLst/>
                        </a:rPr>
                        <a:t> </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1000"/>
                        </a:spcAft>
                      </a:pPr>
                      <a:r>
                        <a:rPr lang="it-IT" sz="1200" dirty="0">
                          <a:effectLst/>
                        </a:rPr>
                        <a:t>Cosa credi sia possibile/impossibile per te, per altri?                                                                                  potenzianti/limitanti</a:t>
                      </a:r>
                      <a:endParaRPr lang="it-IT"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769739105"/>
                  </a:ext>
                </a:extLst>
              </a:tr>
              <a:tr h="1081192">
                <a:tc>
                  <a:txBody>
                    <a:bodyPr/>
                    <a:lstStyle/>
                    <a:p>
                      <a:pPr algn="just">
                        <a:lnSpc>
                          <a:spcPct val="115000"/>
                        </a:lnSpc>
                        <a:spcAft>
                          <a:spcPts val="0"/>
                        </a:spcAft>
                      </a:pPr>
                      <a:r>
                        <a:rPr lang="it-IT" sz="1200">
                          <a:effectLst/>
                        </a:rPr>
                        <a:t>3. Capacità    </a:t>
                      </a:r>
                      <a:endParaRPr lang="it-IT" sz="1100">
                        <a:effectLst/>
                      </a:endParaRPr>
                    </a:p>
                    <a:p>
                      <a:pPr algn="just">
                        <a:lnSpc>
                          <a:spcPct val="115000"/>
                        </a:lnSpc>
                        <a:spcAft>
                          <a:spcPts val="0"/>
                        </a:spcAft>
                      </a:pPr>
                      <a:r>
                        <a:rPr lang="it-IT" sz="1200">
                          <a:effectLst/>
                        </a:rPr>
                        <a:t> </a:t>
                      </a:r>
                      <a:endParaRPr lang="it-IT" sz="1100">
                        <a:effectLst/>
                      </a:endParaRPr>
                    </a:p>
                    <a:p>
                      <a:pPr>
                        <a:lnSpc>
                          <a:spcPct val="115000"/>
                        </a:lnSpc>
                        <a:spcAft>
                          <a:spcPts val="1000"/>
                        </a:spcAft>
                      </a:pPr>
                      <a:r>
                        <a:rPr lang="it-IT" sz="1100">
                          <a:effectLst/>
                        </a:rPr>
                        <a:t> </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1000"/>
                        </a:spcAft>
                      </a:pPr>
                      <a:r>
                        <a:rPr lang="it-IT" sz="1200">
                          <a:effectLst/>
                        </a:rPr>
                        <a:t>Di cosa sei capace o quali capacità ti servono? Come si  fa?</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390361284"/>
                  </a:ext>
                </a:extLst>
              </a:tr>
              <a:tr h="703538">
                <a:tc>
                  <a:txBody>
                    <a:bodyPr/>
                    <a:lstStyle/>
                    <a:p>
                      <a:pPr algn="just">
                        <a:lnSpc>
                          <a:spcPct val="115000"/>
                        </a:lnSpc>
                        <a:spcAft>
                          <a:spcPts val="0"/>
                        </a:spcAft>
                      </a:pPr>
                      <a:r>
                        <a:rPr lang="it-IT" sz="1200">
                          <a:effectLst/>
                        </a:rPr>
                        <a:t>2. Comportamento</a:t>
                      </a:r>
                      <a:endParaRPr lang="it-IT" sz="1100">
                        <a:effectLst/>
                      </a:endParaRPr>
                    </a:p>
                    <a:p>
                      <a:pPr>
                        <a:lnSpc>
                          <a:spcPct val="115000"/>
                        </a:lnSpc>
                        <a:spcAft>
                          <a:spcPts val="1000"/>
                        </a:spcAft>
                      </a:pPr>
                      <a:r>
                        <a:rPr lang="it-IT" sz="1100">
                          <a:effectLst/>
                        </a:rPr>
                        <a:t> </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1000"/>
                        </a:spcAft>
                      </a:pPr>
                      <a:r>
                        <a:rPr lang="it-IT" sz="1200">
                          <a:effectLst/>
                        </a:rPr>
                        <a:t>Cosa fare/non fare</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543564012"/>
                  </a:ext>
                </a:extLst>
              </a:tr>
              <a:tr h="733185">
                <a:tc>
                  <a:txBody>
                    <a:bodyPr/>
                    <a:lstStyle/>
                    <a:p>
                      <a:pPr algn="just">
                        <a:lnSpc>
                          <a:spcPct val="115000"/>
                        </a:lnSpc>
                        <a:spcAft>
                          <a:spcPts val="0"/>
                        </a:spcAft>
                      </a:pPr>
                      <a:r>
                        <a:rPr lang="it-IT" sz="1200">
                          <a:effectLst/>
                        </a:rPr>
                        <a:t>1. Ambiente         </a:t>
                      </a:r>
                      <a:endParaRPr lang="it-IT" sz="1100">
                        <a:effectLst/>
                      </a:endParaRPr>
                    </a:p>
                    <a:p>
                      <a:pPr>
                        <a:lnSpc>
                          <a:spcPct val="115000"/>
                        </a:lnSpc>
                        <a:spcAft>
                          <a:spcPts val="1000"/>
                        </a:spcAft>
                      </a:pPr>
                      <a:r>
                        <a:rPr lang="it-IT" sz="1200">
                          <a:effectLst/>
                        </a:rPr>
                        <a:t> </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1000"/>
                        </a:spcAft>
                      </a:pPr>
                      <a:r>
                        <a:rPr lang="it-IT" sz="1200" dirty="0">
                          <a:effectLst/>
                        </a:rPr>
                        <a:t>Dove? quando? Contesto della riuscita o meno di un’azione</a:t>
                      </a:r>
                      <a:endParaRPr lang="it-IT"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895063188"/>
                  </a:ext>
                </a:extLst>
              </a:tr>
            </a:tbl>
          </a:graphicData>
        </a:graphic>
      </p:graphicFrame>
    </p:spTree>
    <p:extLst>
      <p:ext uri="{BB962C8B-B14F-4D97-AF65-F5344CB8AC3E}">
        <p14:creationId xmlns:p14="http://schemas.microsoft.com/office/powerpoint/2010/main" val="9759652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523222" y="148471"/>
            <a:ext cx="11313621" cy="6709529"/>
          </a:xfrm>
          <a:prstGeom prst="rect">
            <a:avLst/>
          </a:prstGeom>
        </p:spPr>
        <p:txBody>
          <a:bodyPr wrap="square">
            <a:spAutoFit/>
          </a:bodyPr>
          <a:lstStyle/>
          <a:p>
            <a:pPr algn="ctr"/>
            <a:r>
              <a:rPr lang="it-IT" b="1" dirty="0">
                <a:latin typeface="Times New Roman" panose="02020603050405020304" pitchFamily="18" charset="0"/>
                <a:cs typeface="Times New Roman" panose="02020603050405020304" pitchFamily="18" charset="0"/>
              </a:rPr>
              <a:t>Identità personale (cosa abbiamo appreso)</a:t>
            </a:r>
          </a:p>
          <a:p>
            <a:pPr algn="just"/>
            <a:endParaRPr lang="it-IT" sz="1600" dirty="0">
              <a:latin typeface="Times New Roman" panose="02020603050405020304" pitchFamily="18" charset="0"/>
              <a:cs typeface="Times New Roman" panose="02020603050405020304" pitchFamily="18" charset="0"/>
            </a:endParaRPr>
          </a:p>
          <a:p>
            <a:pPr algn="just"/>
            <a:r>
              <a:rPr lang="it-IT" b="1" dirty="0" smtClean="0">
                <a:solidFill>
                  <a:srgbClr val="FF0000"/>
                </a:solidFill>
                <a:latin typeface="Times New Roman" panose="02020603050405020304" pitchFamily="18" charset="0"/>
                <a:cs typeface="Times New Roman" panose="02020603050405020304" pitchFamily="18" charset="0"/>
              </a:rPr>
              <a:t>1. L’identità </a:t>
            </a:r>
            <a:r>
              <a:rPr lang="it-IT" b="1" dirty="0">
                <a:solidFill>
                  <a:srgbClr val="FF0000"/>
                </a:solidFill>
                <a:latin typeface="Times New Roman" panose="02020603050405020304" pitchFamily="18" charset="0"/>
                <a:cs typeface="Times New Roman" panose="02020603050405020304" pitchFamily="18" charset="0"/>
              </a:rPr>
              <a:t>personale emerge e viene sperimentata sempre in contesti relazionali-comunicativi (identità/senso di appartenenza a…contesto più ampio)</a:t>
            </a:r>
          </a:p>
          <a:p>
            <a:pPr lvl="1" algn="just"/>
            <a:r>
              <a:rPr lang="it-IT" sz="1600" dirty="0" smtClean="0">
                <a:latin typeface="Times New Roman" panose="02020603050405020304" pitchFamily="18" charset="0"/>
                <a:cs typeface="Times New Roman" panose="02020603050405020304" pitchFamily="18" charset="0"/>
              </a:rPr>
              <a:t>a. Comunicazione </a:t>
            </a:r>
            <a:r>
              <a:rPr lang="it-IT" sz="1600" dirty="0">
                <a:latin typeface="Times New Roman" panose="02020603050405020304" pitchFamily="18" charset="0"/>
                <a:cs typeface="Times New Roman" panose="02020603050405020304" pitchFamily="18" charset="0"/>
              </a:rPr>
              <a:t>≠ Informazione (conta non solo </a:t>
            </a:r>
            <a:r>
              <a:rPr lang="it-IT" sz="1600" b="1" dirty="0">
                <a:latin typeface="Times New Roman" panose="02020603050405020304" pitchFamily="18" charset="0"/>
                <a:cs typeface="Times New Roman" panose="02020603050405020304" pitchFamily="18" charset="0"/>
              </a:rPr>
              <a:t>“cosa” diciamo, ma anche “come” lo diciamo</a:t>
            </a:r>
            <a:r>
              <a:rPr lang="it-IT" sz="1600" dirty="0">
                <a:latin typeface="Times New Roman" panose="02020603050405020304" pitchFamily="18" charset="0"/>
                <a:cs typeface="Times New Roman" panose="02020603050405020304" pitchFamily="18" charset="0"/>
              </a:rPr>
              <a:t>; attenzione alla </a:t>
            </a:r>
            <a:r>
              <a:rPr lang="it-IT" sz="1600" b="1" dirty="0">
                <a:latin typeface="Times New Roman" panose="02020603050405020304" pitchFamily="18" charset="0"/>
                <a:cs typeface="Times New Roman" panose="02020603050405020304" pitchFamily="18" charset="0"/>
              </a:rPr>
              <a:t>relazione che si stabilisce attraverso la comunicazione</a:t>
            </a:r>
            <a:r>
              <a:rPr lang="it-IT" sz="1600" dirty="0">
                <a:latin typeface="Times New Roman" panose="02020603050405020304" pitchFamily="18" charset="0"/>
                <a:cs typeface="Times New Roman" panose="02020603050405020304" pitchFamily="18" charset="0"/>
              </a:rPr>
              <a:t>, e al </a:t>
            </a:r>
            <a:r>
              <a:rPr lang="it-IT" sz="1600" b="1" dirty="0">
                <a:latin typeface="Times New Roman" panose="02020603050405020304" pitchFamily="18" charset="0"/>
                <a:cs typeface="Times New Roman" panose="02020603050405020304" pitchFamily="18" charset="0"/>
              </a:rPr>
              <a:t>V, PV e NV</a:t>
            </a:r>
            <a:r>
              <a:rPr lang="it-IT" sz="1600" dirty="0">
                <a:latin typeface="Times New Roman" panose="02020603050405020304" pitchFamily="18" charset="0"/>
                <a:cs typeface="Times New Roman" panose="02020603050405020304" pitchFamily="18" charset="0"/>
              </a:rPr>
              <a:t>)</a:t>
            </a:r>
          </a:p>
          <a:p>
            <a:pPr algn="just"/>
            <a:r>
              <a:rPr lang="it-IT" b="1" dirty="0" smtClean="0">
                <a:solidFill>
                  <a:srgbClr val="FF0000"/>
                </a:solidFill>
                <a:latin typeface="Times New Roman" panose="02020603050405020304" pitchFamily="18" charset="0"/>
                <a:cs typeface="Times New Roman" panose="02020603050405020304" pitchFamily="18" charset="0"/>
              </a:rPr>
              <a:t>2. L’identità </a:t>
            </a:r>
            <a:r>
              <a:rPr lang="it-IT" b="1" dirty="0">
                <a:solidFill>
                  <a:srgbClr val="FF0000"/>
                </a:solidFill>
                <a:latin typeface="Times New Roman" panose="02020603050405020304" pitchFamily="18" charset="0"/>
                <a:cs typeface="Times New Roman" panose="02020603050405020304" pitchFamily="18" charset="0"/>
              </a:rPr>
              <a:t>personale è un processo (non è un oggetto, una cosa)</a:t>
            </a:r>
          </a:p>
          <a:p>
            <a:pPr algn="just"/>
            <a:r>
              <a:rPr lang="it-IT" b="1" dirty="0" smtClean="0">
                <a:solidFill>
                  <a:srgbClr val="FF0000"/>
                </a:solidFill>
                <a:latin typeface="Times New Roman" panose="02020603050405020304" pitchFamily="18" charset="0"/>
                <a:cs typeface="Times New Roman" panose="02020603050405020304" pitchFamily="18" charset="0"/>
              </a:rPr>
              <a:t>3. L’identità </a:t>
            </a:r>
            <a:r>
              <a:rPr lang="it-IT" b="1" dirty="0">
                <a:solidFill>
                  <a:srgbClr val="FF0000"/>
                </a:solidFill>
                <a:latin typeface="Times New Roman" panose="02020603050405020304" pitchFamily="18" charset="0"/>
                <a:cs typeface="Times New Roman" panose="02020603050405020304" pitchFamily="18" charset="0"/>
              </a:rPr>
              <a:t>personale è sempre sul punto di rigenerarsi continuamente quindi presenta sempre un carattere potenziale (virtuale) </a:t>
            </a:r>
          </a:p>
          <a:p>
            <a:pPr algn="just"/>
            <a:r>
              <a:rPr lang="it-IT" b="1" dirty="0" smtClean="0">
                <a:solidFill>
                  <a:srgbClr val="FF0000"/>
                </a:solidFill>
                <a:latin typeface="Times New Roman" panose="02020603050405020304" pitchFamily="18" charset="0"/>
                <a:cs typeface="Times New Roman" panose="02020603050405020304" pitchFamily="18" charset="0"/>
              </a:rPr>
              <a:t>4. L’identità </a:t>
            </a:r>
            <a:r>
              <a:rPr lang="it-IT" b="1" dirty="0">
                <a:solidFill>
                  <a:srgbClr val="FF0000"/>
                </a:solidFill>
                <a:latin typeface="Times New Roman" panose="02020603050405020304" pitchFamily="18" charset="0"/>
                <a:cs typeface="Times New Roman" panose="02020603050405020304" pitchFamily="18" charset="0"/>
              </a:rPr>
              <a:t>come esperienza personale —&gt; consapevolezza di sé (giocata tra conscio/inconscio)</a:t>
            </a:r>
          </a:p>
          <a:p>
            <a:pPr lvl="1" algn="just"/>
            <a:r>
              <a:rPr lang="it-IT" sz="1600" dirty="0" smtClean="0">
                <a:latin typeface="Times New Roman" panose="02020603050405020304" pitchFamily="18" charset="0"/>
                <a:cs typeface="Times New Roman" panose="02020603050405020304" pitchFamily="18" charset="0"/>
              </a:rPr>
              <a:t>a. Attenzione </a:t>
            </a:r>
            <a:r>
              <a:rPr lang="it-IT" sz="1600" dirty="0">
                <a:latin typeface="Times New Roman" panose="02020603050405020304" pitchFamily="18" charset="0"/>
                <a:cs typeface="Times New Roman" panose="02020603050405020304" pitchFamily="18" charset="0"/>
              </a:rPr>
              <a:t>rivolta al </a:t>
            </a:r>
            <a:r>
              <a:rPr lang="it-IT" sz="1600" b="1" dirty="0">
                <a:latin typeface="Times New Roman" panose="02020603050405020304" pitchFamily="18" charset="0"/>
                <a:cs typeface="Times New Roman" panose="02020603050405020304" pitchFamily="18" charset="0"/>
              </a:rPr>
              <a:t>film e al dialogo interiore-esteriore che si svolge dentro-fuori di noi </a:t>
            </a:r>
            <a:r>
              <a:rPr lang="it-IT" sz="1600" dirty="0">
                <a:latin typeface="Times New Roman" panose="02020603050405020304" pitchFamily="18" charset="0"/>
                <a:cs typeface="Times New Roman" panose="02020603050405020304" pitchFamily="18" charset="0"/>
              </a:rPr>
              <a:t>(risonanze dentro-fuori, tra sintonie e dissonanze) </a:t>
            </a:r>
          </a:p>
          <a:p>
            <a:pPr lvl="1" algn="just"/>
            <a:r>
              <a:rPr lang="it-IT" sz="1600" dirty="0" smtClean="0">
                <a:latin typeface="Times New Roman" panose="02020603050405020304" pitchFamily="18" charset="0"/>
                <a:cs typeface="Times New Roman" panose="02020603050405020304" pitchFamily="18" charset="0"/>
              </a:rPr>
              <a:t>b. Attenzione </a:t>
            </a:r>
            <a:r>
              <a:rPr lang="it-IT" sz="1600" dirty="0">
                <a:latin typeface="Times New Roman" panose="02020603050405020304" pitchFamily="18" charset="0"/>
                <a:cs typeface="Times New Roman" panose="02020603050405020304" pitchFamily="18" charset="0"/>
              </a:rPr>
              <a:t>rivolta ai </a:t>
            </a:r>
            <a:r>
              <a:rPr lang="it-IT" sz="1600" b="1" dirty="0">
                <a:latin typeface="Times New Roman" panose="02020603050405020304" pitchFamily="18" charset="0"/>
                <a:cs typeface="Times New Roman" panose="02020603050405020304" pitchFamily="18" charset="0"/>
              </a:rPr>
              <a:t>grumi di pensieri-emozioni</a:t>
            </a:r>
            <a:r>
              <a:rPr lang="it-IT" sz="1600" dirty="0">
                <a:latin typeface="Times New Roman" panose="02020603050405020304" pitchFamily="18" charset="0"/>
                <a:cs typeface="Times New Roman" panose="02020603050405020304" pitchFamily="18" charset="0"/>
              </a:rPr>
              <a:t>, che i nostri </a:t>
            </a:r>
            <a:r>
              <a:rPr lang="it-IT" sz="1600" b="1" dirty="0">
                <a:latin typeface="Times New Roman" panose="02020603050405020304" pitchFamily="18" charset="0"/>
                <a:cs typeface="Times New Roman" panose="02020603050405020304" pitchFamily="18" charset="0"/>
              </a:rPr>
              <a:t>neuroni specchio vivono non distinguendo tra “fare” e “immaginare di fare”.</a:t>
            </a:r>
          </a:p>
          <a:p>
            <a:pPr lvl="1" algn="just"/>
            <a:r>
              <a:rPr lang="it-IT" sz="1600" dirty="0" smtClean="0">
                <a:latin typeface="Times New Roman" panose="02020603050405020304" pitchFamily="18" charset="0"/>
                <a:cs typeface="Times New Roman" panose="02020603050405020304" pitchFamily="18" charset="0"/>
              </a:rPr>
              <a:t>c. Attenzione </a:t>
            </a:r>
            <a:r>
              <a:rPr lang="it-IT" sz="1600" dirty="0">
                <a:latin typeface="Times New Roman" panose="02020603050405020304" pitchFamily="18" charset="0"/>
                <a:cs typeface="Times New Roman" panose="02020603050405020304" pitchFamily="18" charset="0"/>
              </a:rPr>
              <a:t>alla presenza di veri e propri </a:t>
            </a:r>
            <a:r>
              <a:rPr lang="it-IT" sz="1600" b="1" dirty="0">
                <a:latin typeface="Times New Roman" panose="02020603050405020304" pitchFamily="18" charset="0"/>
                <a:cs typeface="Times New Roman" panose="02020603050405020304" pitchFamily="18" charset="0"/>
              </a:rPr>
              <a:t>hackers interni-esterni, </a:t>
            </a:r>
            <a:r>
              <a:rPr lang="it-IT" sz="1600" b="1" dirty="0" smtClean="0">
                <a:latin typeface="Times New Roman" panose="02020603050405020304" pitchFamily="18" charset="0"/>
                <a:cs typeface="Times New Roman" panose="02020603050405020304" pitchFamily="18" charset="0"/>
              </a:rPr>
              <a:t>piloti </a:t>
            </a:r>
            <a:r>
              <a:rPr lang="it-IT" sz="1600" b="1" dirty="0">
                <a:latin typeface="Times New Roman" panose="02020603050405020304" pitchFamily="18" charset="0"/>
                <a:cs typeface="Times New Roman" panose="02020603050405020304" pitchFamily="18" charset="0"/>
              </a:rPr>
              <a:t>automatici che condizionano la “libertà” dei nostri comportamenti</a:t>
            </a:r>
            <a:r>
              <a:rPr lang="it-IT" sz="1600" dirty="0">
                <a:latin typeface="Times New Roman" panose="02020603050405020304" pitchFamily="18" charset="0"/>
                <a:cs typeface="Times New Roman" panose="02020603050405020304" pitchFamily="18" charset="0"/>
              </a:rPr>
              <a:t> (vedi la questione delle </a:t>
            </a:r>
            <a:r>
              <a:rPr lang="it-IT" sz="1600" b="1" dirty="0" smtClean="0">
                <a:latin typeface="Times New Roman" panose="02020603050405020304" pitchFamily="18" charset="0"/>
                <a:cs typeface="Times New Roman" panose="02020603050405020304" pitchFamily="18" charset="0"/>
              </a:rPr>
              <a:t>«mappe mentali» </a:t>
            </a:r>
            <a:r>
              <a:rPr lang="it-IT" sz="1600" dirty="0" smtClean="0">
                <a:latin typeface="Times New Roman" panose="02020603050405020304" pitchFamily="18" charset="0"/>
                <a:cs typeface="Times New Roman" panose="02020603050405020304" pitchFamily="18" charset="0"/>
              </a:rPr>
              <a:t>e delle </a:t>
            </a:r>
            <a:r>
              <a:rPr lang="it-IT" sz="1600" b="1" dirty="0" smtClean="0">
                <a:latin typeface="Times New Roman" panose="02020603050405020304" pitchFamily="18" charset="0"/>
                <a:cs typeface="Times New Roman" panose="02020603050405020304" pitchFamily="18" charset="0"/>
              </a:rPr>
              <a:t>«convinzioni»</a:t>
            </a:r>
            <a:r>
              <a:rPr lang="it-IT" sz="1600" dirty="0" smtClean="0">
                <a:latin typeface="Times New Roman" panose="02020603050405020304" pitchFamily="18" charset="0"/>
                <a:cs typeface="Times New Roman" panose="02020603050405020304" pitchFamily="18" charset="0"/>
              </a:rPr>
              <a:t>) </a:t>
            </a:r>
            <a:r>
              <a:rPr lang="it-IT" sz="1600" dirty="0">
                <a:latin typeface="Times New Roman" panose="02020603050405020304" pitchFamily="18" charset="0"/>
                <a:cs typeface="Times New Roman" panose="02020603050405020304" pitchFamily="18" charset="0"/>
              </a:rPr>
              <a:t>e che si presentano sotto forma di </a:t>
            </a:r>
            <a:r>
              <a:rPr lang="it-IT" sz="1600" b="1" dirty="0">
                <a:latin typeface="Times New Roman" panose="02020603050405020304" pitchFamily="18" charset="0"/>
                <a:cs typeface="Times New Roman" panose="02020603050405020304" pitchFamily="18" charset="0"/>
              </a:rPr>
              <a:t>pensieri-emozioni, associate a concrete sensazioni del corpo</a:t>
            </a:r>
            <a:r>
              <a:rPr lang="it-IT" sz="1600" dirty="0">
                <a:latin typeface="Times New Roman" panose="02020603050405020304" pitchFamily="18" charset="0"/>
                <a:cs typeface="Times New Roman" panose="02020603050405020304" pitchFamily="18" charset="0"/>
              </a:rPr>
              <a:t> (immagini, suoni, sensazioni fisiche) che conferiscono un forte “realismo” a queste esperienze dentro-fuori di noi.</a:t>
            </a:r>
          </a:p>
          <a:p>
            <a:pPr algn="just"/>
            <a:r>
              <a:rPr lang="it-IT" b="1" dirty="0" smtClean="0">
                <a:solidFill>
                  <a:srgbClr val="FF0000"/>
                </a:solidFill>
                <a:latin typeface="Times New Roman" panose="02020603050405020304" pitchFamily="18" charset="0"/>
                <a:cs typeface="Times New Roman" panose="02020603050405020304" pitchFamily="18" charset="0"/>
              </a:rPr>
              <a:t>5. Identità </a:t>
            </a:r>
            <a:r>
              <a:rPr lang="it-IT" b="1" dirty="0">
                <a:solidFill>
                  <a:srgbClr val="FF0000"/>
                </a:solidFill>
                <a:latin typeface="Times New Roman" panose="02020603050405020304" pitchFamily="18" charset="0"/>
                <a:cs typeface="Times New Roman" panose="02020603050405020304" pitchFamily="18" charset="0"/>
              </a:rPr>
              <a:t>≠ Identificazione (dentro noi scopriamo una popolazione da governare)</a:t>
            </a:r>
          </a:p>
          <a:p>
            <a:pPr lvl="1" algn="just"/>
            <a:r>
              <a:rPr lang="it-IT" sz="1600" dirty="0" smtClean="0">
                <a:latin typeface="Times New Roman" panose="02020603050405020304" pitchFamily="18" charset="0"/>
                <a:cs typeface="Times New Roman" panose="02020603050405020304" pitchFamily="18" charset="0"/>
              </a:rPr>
              <a:t>a. Le </a:t>
            </a:r>
            <a:r>
              <a:rPr lang="it-IT" sz="1600" b="1" dirty="0">
                <a:latin typeface="Times New Roman" panose="02020603050405020304" pitchFamily="18" charset="0"/>
                <a:cs typeface="Times New Roman" panose="02020603050405020304" pitchFamily="18" charset="0"/>
              </a:rPr>
              <a:t>identificazioni sono i diversi volti possibili dell’identità</a:t>
            </a:r>
            <a:r>
              <a:rPr lang="it-IT" sz="1600" dirty="0">
                <a:latin typeface="Times New Roman" panose="02020603050405020304" pitchFamily="18" charset="0"/>
                <a:cs typeface="Times New Roman" panose="02020603050405020304" pitchFamily="18" charset="0"/>
              </a:rPr>
              <a:t>, che possono irrigidirsi dando luogo a delle </a:t>
            </a:r>
            <a:r>
              <a:rPr lang="it-IT" sz="1600" b="1" dirty="0">
                <a:latin typeface="Times New Roman" panose="02020603050405020304" pitchFamily="18" charset="0"/>
                <a:cs typeface="Times New Roman" panose="02020603050405020304" pitchFamily="18" charset="0"/>
              </a:rPr>
              <a:t>maschere o</a:t>
            </a:r>
            <a:r>
              <a:rPr lang="it-IT" sz="1600" dirty="0">
                <a:latin typeface="Times New Roman" panose="02020603050405020304" pitchFamily="18" charset="0"/>
                <a:cs typeface="Times New Roman" panose="02020603050405020304" pitchFamily="18" charset="0"/>
              </a:rPr>
              <a:t> </a:t>
            </a:r>
            <a:r>
              <a:rPr lang="it-IT" sz="1600" b="1" dirty="0" err="1">
                <a:latin typeface="Times New Roman" panose="02020603050405020304" pitchFamily="18" charset="0"/>
                <a:cs typeface="Times New Roman" panose="02020603050405020304" pitchFamily="18" charset="0"/>
              </a:rPr>
              <a:t>subpersonalità</a:t>
            </a:r>
            <a:r>
              <a:rPr lang="it-IT" sz="1600" dirty="0">
                <a:latin typeface="Times New Roman" panose="02020603050405020304" pitchFamily="18" charset="0"/>
                <a:cs typeface="Times New Roman" panose="02020603050405020304" pitchFamily="18" charset="0"/>
              </a:rPr>
              <a:t> che sono formazioni parziali di noi stessi (modi parziali di vederci e di pensare in cui un ruolo importante giocano le emozioni e le sensazioni fisiche (io-rabbia, io-paura, io-tristezza, io-ansia ecc.) </a:t>
            </a:r>
          </a:p>
          <a:p>
            <a:pPr lvl="1" algn="just"/>
            <a:r>
              <a:rPr lang="it-IT" sz="1600" dirty="0" smtClean="0">
                <a:latin typeface="Times New Roman" panose="02020603050405020304" pitchFamily="18" charset="0"/>
                <a:cs typeface="Times New Roman" panose="02020603050405020304" pitchFamily="18" charset="0"/>
              </a:rPr>
              <a:t>b. Identità </a:t>
            </a:r>
            <a:r>
              <a:rPr lang="it-IT" sz="1600" dirty="0">
                <a:latin typeface="Times New Roman" panose="02020603050405020304" pitchFamily="18" charset="0"/>
                <a:cs typeface="Times New Roman" panose="02020603050405020304" pitchFamily="18" charset="0"/>
              </a:rPr>
              <a:t>come processo generativo che consiste </a:t>
            </a:r>
            <a:r>
              <a:rPr lang="it-IT" sz="1600" b="1" dirty="0">
                <a:latin typeface="Times New Roman" panose="02020603050405020304" pitchFamily="18" charset="0"/>
                <a:cs typeface="Times New Roman" panose="02020603050405020304" pitchFamily="18" charset="0"/>
              </a:rPr>
              <a:t>nell’essere consapevoli delle proprie identificazioni (imparando ad osservarle senza giudicarle come buone o cattive)</a:t>
            </a:r>
          </a:p>
          <a:p>
            <a:pPr lvl="1" algn="just"/>
            <a:r>
              <a:rPr lang="it-IT" sz="1600" dirty="0" smtClean="0">
                <a:latin typeface="Times New Roman" panose="02020603050405020304" pitchFamily="18" charset="0"/>
                <a:cs typeface="Times New Roman" panose="02020603050405020304" pitchFamily="18" charset="0"/>
              </a:rPr>
              <a:t>c. Identità </a:t>
            </a:r>
            <a:r>
              <a:rPr lang="it-IT" sz="1600" dirty="0">
                <a:latin typeface="Times New Roman" panose="02020603050405020304" pitchFamily="18" charset="0"/>
                <a:cs typeface="Times New Roman" panose="02020603050405020304" pitchFamily="18" charset="0"/>
              </a:rPr>
              <a:t>come </a:t>
            </a:r>
            <a:r>
              <a:rPr lang="it-IT" sz="1600" b="1" dirty="0">
                <a:latin typeface="Times New Roman" panose="02020603050405020304" pitchFamily="18" charset="0"/>
                <a:cs typeface="Times New Roman" panose="02020603050405020304" pitchFamily="18" charset="0"/>
              </a:rPr>
              <a:t>esperienza più fluida </a:t>
            </a:r>
            <a:r>
              <a:rPr lang="it-IT" sz="1600" b="1" dirty="0" smtClean="0">
                <a:latin typeface="Times New Roman" panose="02020603050405020304" pitchFamily="18" charset="0"/>
                <a:cs typeface="Times New Roman" panose="02020603050405020304" pitchFamily="18" charset="0"/>
              </a:rPr>
              <a:t>e libera di </a:t>
            </a:r>
            <a:r>
              <a:rPr lang="it-IT" sz="1600" b="1" dirty="0">
                <a:latin typeface="Times New Roman" panose="02020603050405020304" pitchFamily="18" charset="0"/>
                <a:cs typeface="Times New Roman" panose="02020603050405020304" pitchFamily="18" charset="0"/>
              </a:rPr>
              <a:t>Sé nella consapevolezza </a:t>
            </a:r>
            <a:r>
              <a:rPr lang="it-IT" sz="1600" dirty="0">
                <a:latin typeface="Times New Roman" panose="02020603050405020304" pitchFamily="18" charset="0"/>
                <a:cs typeface="Times New Roman" panose="02020603050405020304" pitchFamily="18" charset="0"/>
              </a:rPr>
              <a:t>di come oltre ai processi di identificazione è anche possibile la </a:t>
            </a:r>
            <a:r>
              <a:rPr lang="it-IT" sz="1600" b="1" dirty="0" err="1">
                <a:latin typeface="Times New Roman" panose="02020603050405020304" pitchFamily="18" charset="0"/>
                <a:cs typeface="Times New Roman" panose="02020603050405020304" pitchFamily="18" charset="0"/>
              </a:rPr>
              <a:t>disidentificazione</a:t>
            </a:r>
            <a:r>
              <a:rPr lang="it-IT" sz="1600" dirty="0">
                <a:latin typeface="Times New Roman" panose="02020603050405020304" pitchFamily="18" charset="0"/>
                <a:cs typeface="Times New Roman" panose="02020603050405020304" pitchFamily="18" charset="0"/>
              </a:rPr>
              <a:t> per una </a:t>
            </a:r>
            <a:r>
              <a:rPr lang="it-IT" sz="1600" b="1" dirty="0">
                <a:latin typeface="Times New Roman" panose="02020603050405020304" pitchFamily="18" charset="0"/>
                <a:cs typeface="Times New Roman" panose="02020603050405020304" pitchFamily="18" charset="0"/>
              </a:rPr>
              <a:t>consapevolezza più integrale di chi siamo e del nostro potenziale d’essere</a:t>
            </a:r>
            <a:r>
              <a:rPr lang="it-IT" sz="1600"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2946820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Effect transition="in" filter="fade">
                                      <p:cBhvr>
                                        <p:cTn id="7" dur="500"/>
                                        <p:tgtEl>
                                          <p:spTgt spid="2">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3" end="3"/>
                                            </p:txEl>
                                          </p:spTgt>
                                        </p:tgtEl>
                                        <p:attrNameLst>
                                          <p:attrName>style.visibility</p:attrName>
                                        </p:attrNameLst>
                                      </p:cBhvr>
                                      <p:to>
                                        <p:strVal val="visible"/>
                                      </p:to>
                                    </p:set>
                                    <p:animEffect transition="in" filter="fade">
                                      <p:cBhvr>
                                        <p:cTn id="12" dur="500"/>
                                        <p:tgtEl>
                                          <p:spTgt spid="2">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animEffect transition="in" filter="fade">
                                      <p:cBhvr>
                                        <p:cTn id="17" dur="500"/>
                                        <p:tgtEl>
                                          <p:spTgt spid="2">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
                                            <p:txEl>
                                              <p:pRg st="5" end="5"/>
                                            </p:txEl>
                                          </p:spTgt>
                                        </p:tgtEl>
                                        <p:attrNameLst>
                                          <p:attrName>style.visibility</p:attrName>
                                        </p:attrNameLst>
                                      </p:cBhvr>
                                      <p:to>
                                        <p:strVal val="visible"/>
                                      </p:to>
                                    </p:set>
                                    <p:animEffect transition="in" filter="fade">
                                      <p:cBhvr>
                                        <p:cTn id="22" dur="500"/>
                                        <p:tgtEl>
                                          <p:spTgt spid="2">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2">
                                            <p:txEl>
                                              <p:pRg st="6" end="6"/>
                                            </p:txEl>
                                          </p:spTgt>
                                        </p:tgtEl>
                                        <p:attrNameLst>
                                          <p:attrName>style.visibility</p:attrName>
                                        </p:attrNameLst>
                                      </p:cBhvr>
                                      <p:to>
                                        <p:strVal val="visible"/>
                                      </p:to>
                                    </p:set>
                                    <p:animEffect transition="in" filter="fade">
                                      <p:cBhvr>
                                        <p:cTn id="27" dur="500"/>
                                        <p:tgtEl>
                                          <p:spTgt spid="2">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2">
                                            <p:txEl>
                                              <p:pRg st="7" end="7"/>
                                            </p:txEl>
                                          </p:spTgt>
                                        </p:tgtEl>
                                        <p:attrNameLst>
                                          <p:attrName>style.visibility</p:attrName>
                                        </p:attrNameLst>
                                      </p:cBhvr>
                                      <p:to>
                                        <p:strVal val="visible"/>
                                      </p:to>
                                    </p:set>
                                    <p:animEffect transition="in" filter="fade">
                                      <p:cBhvr>
                                        <p:cTn id="32" dur="500"/>
                                        <p:tgtEl>
                                          <p:spTgt spid="2">
                                            <p:txEl>
                                              <p:pRg st="7" end="7"/>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2">
                                            <p:txEl>
                                              <p:pRg st="8" end="8"/>
                                            </p:txEl>
                                          </p:spTgt>
                                        </p:tgtEl>
                                        <p:attrNameLst>
                                          <p:attrName>style.visibility</p:attrName>
                                        </p:attrNameLst>
                                      </p:cBhvr>
                                      <p:to>
                                        <p:strVal val="visible"/>
                                      </p:to>
                                    </p:set>
                                    <p:animEffect transition="in" filter="fade">
                                      <p:cBhvr>
                                        <p:cTn id="37" dur="500"/>
                                        <p:tgtEl>
                                          <p:spTgt spid="2">
                                            <p:txEl>
                                              <p:pRg st="8" end="8"/>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2">
                                            <p:txEl>
                                              <p:pRg st="9" end="9"/>
                                            </p:txEl>
                                          </p:spTgt>
                                        </p:tgtEl>
                                        <p:attrNameLst>
                                          <p:attrName>style.visibility</p:attrName>
                                        </p:attrNameLst>
                                      </p:cBhvr>
                                      <p:to>
                                        <p:strVal val="visible"/>
                                      </p:to>
                                    </p:set>
                                    <p:animEffect transition="in" filter="fade">
                                      <p:cBhvr>
                                        <p:cTn id="42" dur="500"/>
                                        <p:tgtEl>
                                          <p:spTgt spid="2">
                                            <p:txEl>
                                              <p:pRg st="9" end="9"/>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2">
                                            <p:txEl>
                                              <p:pRg st="10" end="10"/>
                                            </p:txEl>
                                          </p:spTgt>
                                        </p:tgtEl>
                                        <p:attrNameLst>
                                          <p:attrName>style.visibility</p:attrName>
                                        </p:attrNameLst>
                                      </p:cBhvr>
                                      <p:to>
                                        <p:strVal val="visible"/>
                                      </p:to>
                                    </p:set>
                                    <p:animEffect transition="in" filter="fade">
                                      <p:cBhvr>
                                        <p:cTn id="47" dur="500"/>
                                        <p:tgtEl>
                                          <p:spTgt spid="2">
                                            <p:txEl>
                                              <p:pRg st="10" end="10"/>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2">
                                            <p:txEl>
                                              <p:pRg st="11" end="11"/>
                                            </p:txEl>
                                          </p:spTgt>
                                        </p:tgtEl>
                                        <p:attrNameLst>
                                          <p:attrName>style.visibility</p:attrName>
                                        </p:attrNameLst>
                                      </p:cBhvr>
                                      <p:to>
                                        <p:strVal val="visible"/>
                                      </p:to>
                                    </p:set>
                                    <p:animEffect transition="in" filter="fade">
                                      <p:cBhvr>
                                        <p:cTn id="52" dur="500"/>
                                        <p:tgtEl>
                                          <p:spTgt spid="2">
                                            <p:txEl>
                                              <p:pRg st="11" end="11"/>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nodeType="clickEffect">
                                  <p:stCondLst>
                                    <p:cond delay="0"/>
                                  </p:stCondLst>
                                  <p:childTnLst>
                                    <p:set>
                                      <p:cBhvr>
                                        <p:cTn id="56" dur="1" fill="hold">
                                          <p:stCondLst>
                                            <p:cond delay="0"/>
                                          </p:stCondLst>
                                        </p:cTn>
                                        <p:tgtEl>
                                          <p:spTgt spid="2">
                                            <p:txEl>
                                              <p:pRg st="12" end="12"/>
                                            </p:txEl>
                                          </p:spTgt>
                                        </p:tgtEl>
                                        <p:attrNameLst>
                                          <p:attrName>style.visibility</p:attrName>
                                        </p:attrNameLst>
                                      </p:cBhvr>
                                      <p:to>
                                        <p:strVal val="visible"/>
                                      </p:to>
                                    </p:set>
                                    <p:animEffect transition="in" filter="fade">
                                      <p:cBhvr>
                                        <p:cTn id="57" dur="500"/>
                                        <p:tgtEl>
                                          <p:spTgt spid="2">
                                            <p:txEl>
                                              <p:pRg st="12" end="12"/>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nodeType="clickEffect">
                                  <p:stCondLst>
                                    <p:cond delay="0"/>
                                  </p:stCondLst>
                                  <p:childTnLst>
                                    <p:set>
                                      <p:cBhvr>
                                        <p:cTn id="61" dur="1" fill="hold">
                                          <p:stCondLst>
                                            <p:cond delay="0"/>
                                          </p:stCondLst>
                                        </p:cTn>
                                        <p:tgtEl>
                                          <p:spTgt spid="2">
                                            <p:txEl>
                                              <p:pRg st="13" end="13"/>
                                            </p:txEl>
                                          </p:spTgt>
                                        </p:tgtEl>
                                        <p:attrNameLst>
                                          <p:attrName>style.visibility</p:attrName>
                                        </p:attrNameLst>
                                      </p:cBhvr>
                                      <p:to>
                                        <p:strVal val="visible"/>
                                      </p:to>
                                    </p:set>
                                    <p:animEffect transition="in" filter="fade">
                                      <p:cBhvr>
                                        <p:cTn id="62" dur="500"/>
                                        <p:tgtEl>
                                          <p:spTgt spid="2">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199506" y="74580"/>
            <a:ext cx="11701992" cy="6832640"/>
          </a:xfrm>
          <a:prstGeom prst="rect">
            <a:avLst/>
          </a:prstGeom>
        </p:spPr>
        <p:txBody>
          <a:bodyPr wrap="square">
            <a:spAutoFit/>
          </a:bodyPr>
          <a:lstStyle/>
          <a:p>
            <a:r>
              <a:rPr lang="it-IT" sz="1400" b="1" dirty="0"/>
              <a:t>L’identità personale attraverso il web (domande e dibattito. Rispondere in forma esperienziale e narrativa</a:t>
            </a:r>
            <a:r>
              <a:rPr lang="it-IT" sz="1400" b="1" dirty="0" smtClean="0"/>
              <a:t>) (1)</a:t>
            </a:r>
            <a:endParaRPr lang="it-IT" sz="1400" dirty="0"/>
          </a:p>
          <a:p>
            <a:r>
              <a:rPr lang="it-IT" sz="1200" dirty="0"/>
              <a:t>Riflettiamo sulle forme di comunicazione-relazione che sperimentiamo attraverso il web (pensa alla comunicazione-relazione su </a:t>
            </a:r>
            <a:r>
              <a:rPr lang="it-IT" sz="1200" dirty="0" err="1"/>
              <a:t>What’up</a:t>
            </a:r>
            <a:r>
              <a:rPr lang="it-IT" sz="1200" dirty="0"/>
              <a:t>, al ritratto di sé attraverso </a:t>
            </a:r>
            <a:r>
              <a:rPr lang="it-IT" sz="1200" dirty="0" err="1"/>
              <a:t>Facebook</a:t>
            </a:r>
            <a:r>
              <a:rPr lang="it-IT" sz="1200" dirty="0"/>
              <a:t>, alle scene di vita o d’altro condivise attraverso </a:t>
            </a:r>
            <a:r>
              <a:rPr lang="it-IT" sz="1200" dirty="0" err="1"/>
              <a:t>Istagram</a:t>
            </a:r>
            <a:r>
              <a:rPr lang="it-IT" sz="1200" dirty="0" smtClean="0"/>
              <a:t>)</a:t>
            </a:r>
          </a:p>
          <a:p>
            <a:pPr marL="342900" lvl="0" indent="-342900" algn="just">
              <a:buFont typeface="+mj-lt"/>
              <a:buAutoNum type="arabicPeriod"/>
            </a:pPr>
            <a:r>
              <a:rPr lang="it-IT" sz="2000" b="1" dirty="0" smtClean="0"/>
              <a:t>Immagina che si sviluppi in un futuro prossimo una nuova tecnologia dell’ informazione e della comunicazione che migliori ancor più cosa Internet già oggi permette di condividere con gli altri. Una tecnologia finalmente in grado di risolvere il problema della solitudine migliorando la capacità di comunicazione e relazione tra gli uomini, magari fino ad inglobare anche piante, animali, cose interi mondi e persino l’intero universo (chiamiamolo progetto Hermes). Descrivi quali caratteristiche e quali problemi dovrebbe risolvere una tecnologia siffatta per raggiungere questi risultati.</a:t>
            </a:r>
          </a:p>
          <a:p>
            <a:pPr marL="342900" lvl="0" indent="-342900" algn="just">
              <a:buFont typeface="+mj-lt"/>
              <a:buAutoNum type="arabicPeriod"/>
            </a:pPr>
            <a:endParaRPr lang="it-IT" sz="2000" b="1" dirty="0" smtClean="0"/>
          </a:p>
          <a:p>
            <a:pPr marL="342900" lvl="0" indent="-342900" algn="just">
              <a:buFont typeface="+mj-lt"/>
              <a:buAutoNum type="arabicPeriod"/>
            </a:pPr>
            <a:r>
              <a:rPr lang="it-IT" sz="2000" b="1" dirty="0" smtClean="0"/>
              <a:t>Dove senti di essere quando ti connetti sul web? Racconta l’esperienza dell’essere presente/assente con te stesso, gli altri, la situazione, le cose mentre chatti o sei sul web </a:t>
            </a:r>
          </a:p>
          <a:p>
            <a:pPr marL="342900" lvl="0" indent="-342900" algn="just">
              <a:buFont typeface="+mj-lt"/>
              <a:buAutoNum type="arabicPeriod"/>
            </a:pPr>
            <a:endParaRPr lang="it-IT" sz="2000" b="1" dirty="0" smtClean="0"/>
          </a:p>
          <a:p>
            <a:pPr marL="342900" lvl="0" indent="-342900" algn="just">
              <a:buFont typeface="+mj-lt"/>
              <a:buAutoNum type="arabicPeriod"/>
            </a:pPr>
            <a:r>
              <a:rPr lang="it-IT" sz="2000" b="1" dirty="0" smtClean="0"/>
              <a:t>Dopo aver fatto l’esercizio come mi vedo/come mi vedono gli altri, descrivi in breve quale immagine di te stesso/a vuoi comunicare agli altri quando posti qualcosa sui social. È sempre la stessa immagine o ve ne sono diverse? Sono immagini di sé legate tra loro da un filo conduttore, coerenti, oppure sono slegate, frammentate e contrastanti? Cosa pensano secondo te gli altri di te e come fai a sapere dal web cosa ne pensano?</a:t>
            </a:r>
          </a:p>
          <a:p>
            <a:pPr marL="342900" lvl="0" indent="-342900" algn="just">
              <a:buFont typeface="+mj-lt"/>
              <a:buAutoNum type="arabicPeriod" startAt="4"/>
            </a:pPr>
            <a:r>
              <a:rPr lang="it-IT" sz="2000" b="1" dirty="0" smtClean="0"/>
              <a:t>Come esprimo o nascondo le mie emozioni in una chat e nella interazione fisica? (ricorda la distinzione comunicazione ≠ Informazione, per cui conta non solo “cosa” diciamo, ma anche “come” lo diciamo). Racconta come gestisci le emozioni che si scatenano in te attraverso una chat. Pensa ad una chat a forte impatto emozionale, positivo e negativo, che ha fortemente condizionato una giornata particolare della tua vita, e racconta l’esperienza.</a:t>
            </a:r>
          </a:p>
        </p:txBody>
      </p:sp>
    </p:spTree>
    <p:extLst>
      <p:ext uri="{BB962C8B-B14F-4D97-AF65-F5344CB8AC3E}">
        <p14:creationId xmlns:p14="http://schemas.microsoft.com/office/powerpoint/2010/main" val="307686632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573578" y="489734"/>
            <a:ext cx="11064240" cy="5601533"/>
          </a:xfrm>
          <a:prstGeom prst="rect">
            <a:avLst/>
          </a:prstGeom>
        </p:spPr>
        <p:txBody>
          <a:bodyPr wrap="square">
            <a:spAutoFit/>
          </a:bodyPr>
          <a:lstStyle/>
          <a:p>
            <a:pPr algn="just"/>
            <a:r>
              <a:rPr lang="it-IT" sz="1400" b="1" dirty="0" smtClean="0"/>
              <a:t>L’identità personale attraverso il web (domande e dibattito. Rispondere in forma esperienziale e narrativa) (2)</a:t>
            </a:r>
          </a:p>
          <a:p>
            <a:pPr marL="342900" lvl="0" indent="-342900" algn="just">
              <a:buFont typeface="+mj-lt"/>
              <a:buAutoNum type="arabicPeriod" startAt="4"/>
            </a:pPr>
            <a:endParaRPr lang="it-IT" sz="2000" b="1" dirty="0" smtClean="0"/>
          </a:p>
          <a:p>
            <a:pPr marL="342900" lvl="0" indent="-342900" algn="just">
              <a:buFont typeface="+mj-lt"/>
              <a:buAutoNum type="arabicPeriod" startAt="4"/>
            </a:pPr>
            <a:r>
              <a:rPr lang="it-IT" sz="2000" b="1" dirty="0" smtClean="0"/>
              <a:t>In </a:t>
            </a:r>
            <a:r>
              <a:rPr lang="it-IT" sz="2000" b="1" dirty="0"/>
              <a:t>che misura le immagini e i messaggi ricevuti e inviati attraverso il web secondo te hanno condizionano o reso più libera l’espressione di te stesso aiutandoti a scoprire nuovi aspetti della tua personalità che non sapevi di possedere? Raccontare un’esperienza </a:t>
            </a:r>
            <a:r>
              <a:rPr lang="it-IT" sz="2000" b="1" dirty="0" smtClean="0"/>
              <a:t>vissuta</a:t>
            </a:r>
          </a:p>
          <a:p>
            <a:pPr marL="342900" lvl="0" indent="-342900" algn="just">
              <a:buFont typeface="+mj-lt"/>
              <a:buAutoNum type="arabicPeriod" startAt="4"/>
            </a:pPr>
            <a:endParaRPr lang="it-IT" sz="2000" b="1" dirty="0"/>
          </a:p>
          <a:p>
            <a:pPr marL="342900" lvl="0" indent="-342900" algn="just">
              <a:buFont typeface="+mj-lt"/>
              <a:buAutoNum type="arabicPeriod" startAt="4"/>
            </a:pPr>
            <a:r>
              <a:rPr lang="it-IT" sz="2000" b="1" dirty="0"/>
              <a:t>Racconta in che misura comunicare e relazionarti agli altri attraverso il web ti aiuta a ricomporre in maniera più consapevole i diversi aspetti della tua personalità o a sentirti frammentato tra i diversi aspetti parziali delle tue </a:t>
            </a:r>
            <a:r>
              <a:rPr lang="it-IT" sz="2000" b="1" dirty="0" err="1"/>
              <a:t>subpersonalità</a:t>
            </a:r>
            <a:r>
              <a:rPr lang="it-IT" sz="2000" b="1" dirty="0"/>
              <a:t> (descrivi una serie di esperienze) </a:t>
            </a:r>
            <a:endParaRPr lang="it-IT" sz="2000" b="1" dirty="0" smtClean="0"/>
          </a:p>
          <a:p>
            <a:pPr marL="342900" lvl="0" indent="-342900" algn="just">
              <a:buFont typeface="+mj-lt"/>
              <a:buAutoNum type="arabicPeriod" startAt="4"/>
            </a:pPr>
            <a:endParaRPr lang="it-IT" sz="2000" b="1" dirty="0"/>
          </a:p>
          <a:p>
            <a:pPr marL="342900" lvl="0" indent="-342900" algn="just">
              <a:buFont typeface="+mj-lt"/>
              <a:buAutoNum type="arabicPeriod" startAt="4"/>
            </a:pPr>
            <a:r>
              <a:rPr lang="it-IT" sz="2000" b="1" dirty="0"/>
              <a:t>Quale immagine del mondo e convinzioni personali ti sei formato sugli altri e su  te stesso attraverso il web? Descrivi con esempi concreti la consapevolezza che ne hai? Quali luoghi comuni su te, gli altri, la vita, il mondo, appresi attraverso il web, metteresti in discussione, dopo aver seguito questo corso</a:t>
            </a:r>
            <a:r>
              <a:rPr lang="it-IT" sz="2000" b="1" dirty="0" smtClean="0"/>
              <a:t>?</a:t>
            </a:r>
          </a:p>
          <a:p>
            <a:pPr marL="342900" lvl="0" indent="-342900" algn="just">
              <a:buFont typeface="+mj-lt"/>
              <a:buAutoNum type="arabicPeriod" startAt="4"/>
            </a:pPr>
            <a:endParaRPr lang="it-IT" sz="2000" b="1" dirty="0"/>
          </a:p>
          <a:p>
            <a:pPr marL="342900" lvl="0" indent="-342900" algn="just">
              <a:buFont typeface="+mj-lt"/>
              <a:buAutoNum type="arabicPeriod" startAt="4"/>
            </a:pPr>
            <a:r>
              <a:rPr lang="it-IT" sz="2000" b="1" dirty="0"/>
              <a:t>Dopo quanto hai appreso, riflettendoci meglio elenca (usando una tabella a doppia entrata) quali le differenze vi sono, secondo te, tra l’identità personale che sperimenti offline e quella che sperimenti online sul web? </a:t>
            </a:r>
            <a:r>
              <a:rPr lang="it-IT" sz="1600" dirty="0" smtClean="0"/>
              <a:t> </a:t>
            </a:r>
            <a:endParaRPr lang="it-IT" dirty="0"/>
          </a:p>
        </p:txBody>
      </p:sp>
    </p:spTree>
    <p:extLst>
      <p:ext uri="{BB962C8B-B14F-4D97-AF65-F5344CB8AC3E}">
        <p14:creationId xmlns:p14="http://schemas.microsoft.com/office/powerpoint/2010/main" val="1920641042"/>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TotalTime>
  <Words>1251</Words>
  <Application>Microsoft Office PowerPoint</Application>
  <PresentationFormat>Widescreen</PresentationFormat>
  <Paragraphs>72</Paragraphs>
  <Slides>8</Slides>
  <Notes>0</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8</vt:i4>
      </vt:variant>
    </vt:vector>
  </HeadingPairs>
  <TitlesOfParts>
    <vt:vector size="13" baseType="lpstr">
      <vt:lpstr>Arial</vt:lpstr>
      <vt:lpstr>Calibri</vt:lpstr>
      <vt:lpstr>Calibri Light</vt:lpstr>
      <vt:lpstr>Times New Roman</vt:lpstr>
      <vt:lpstr>Tema di Office</vt:lpstr>
      <vt:lpstr>Identità e web (cosa abbiamo appreso e riflessioni basate sul racconto esperienziale</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Identità e web (cosa abbiamo appreso e riflessioni basate sul racconto esperienziale</dc:title>
  <dc:creator>G.B. Rimentano</dc:creator>
  <cp:lastModifiedBy>G.B. Rimentano</cp:lastModifiedBy>
  <cp:revision>6</cp:revision>
  <dcterms:created xsi:type="dcterms:W3CDTF">2019-09-06T11:34:47Z</dcterms:created>
  <dcterms:modified xsi:type="dcterms:W3CDTF">2019-09-06T12:00:42Z</dcterms:modified>
</cp:coreProperties>
</file>