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8"/>
  </p:notesMasterIdLst>
  <p:sldIdLst>
    <p:sldId id="256" r:id="rId2"/>
    <p:sldId id="279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81" r:id="rId12"/>
    <p:sldId id="276" r:id="rId13"/>
    <p:sldId id="277" r:id="rId14"/>
    <p:sldId id="278" r:id="rId15"/>
    <p:sldId id="280" r:id="rId16"/>
    <p:sldId id="282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C01CC-5A6B-4560-851B-37990A69FC23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3C7F3-E0A8-4E72-B922-3E16D9D71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9611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D375B9DE-D408-4622-877C-9BEBA4696A04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3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995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6FFFDE-D12A-49C8-873E-59A4D71A00BE}" type="slidenum">
              <a:rPr lang="it-IT" altLang="it-IT"/>
              <a:pPr/>
              <a:t>13</a:t>
            </a:fld>
            <a:endParaRPr lang="it-IT" altLang="it-IT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07137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DB40E0-6064-4987-BC46-843014192E53}" type="slidenum">
              <a:rPr lang="it-IT" altLang="it-IT"/>
              <a:pPr/>
              <a:t>14</a:t>
            </a:fld>
            <a:endParaRPr lang="it-IT" altLang="it-IT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6925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A1831C87-9CC3-44BA-A40D-CFA1F8E73D41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4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02032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28531C3B-805A-4E2E-8FD6-2E825E15CB23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5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63844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7AA0F22E-748D-4D98-B2B8-E888AD712699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6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0611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5E8AE65F-72E8-4266-8A20-2D8904321627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7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8782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9D053101-30B1-44A5-9B87-3F28E20A4506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8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4606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89BFC8DB-A9E8-4701-8DC2-8D6D898A054E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9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4406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CD620593-88B1-4ADF-8256-B7EFBB6696B8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10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3317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B73369F1-D1CF-4875-85A9-E5178B65312B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12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69234381-067E-42E8-8F43-A7C6163F25B0}" type="slidenum">
              <a: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Microsoft YaHei" panose="020B0503020204020204" pitchFamily="34" charset="-122"/>
                <a:cs typeface="+mn-cs"/>
              </a:rPr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12</a:t>
            </a:fld>
            <a:endParaRPr kumimoji="0" lang="it-IT" altLang="it-IT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610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it-IT" altLang="it-IT" sz="2399" smtClean="0"/>
              <a:t>02/10/17</a:t>
            </a:r>
            <a:endParaRPr lang="it-IT" altLang="it-IT" sz="239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fld id="{98CC8067-4E69-45D2-B8AA-6B3F8E5C1FB8}" type="slidenum">
              <a:rPr lang="it-IT" altLang="it-IT" sz="2399" smtClean="0"/>
              <a:pPr defTabSz="59882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‹N›</a:t>
            </a:fld>
            <a:endParaRPr lang="it-IT" altLang="it-IT" sz="2399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24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it-IT" altLang="it-IT" sz="2399" smtClean="0"/>
              <a:t>02/10/17</a:t>
            </a:r>
            <a:endParaRPr lang="it-IT" altLang="it-IT" sz="239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fld id="{92FB8DB0-26A7-46FC-91A1-0F7DD402F869}" type="slidenum">
              <a:rPr lang="it-IT" altLang="it-IT" sz="2399" smtClean="0"/>
              <a:pPr defTabSz="59882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‹N›</a:t>
            </a:fld>
            <a:endParaRPr lang="it-IT" altLang="it-IT" sz="2399"/>
          </a:p>
        </p:txBody>
      </p:sp>
    </p:spTree>
    <p:extLst>
      <p:ext uri="{BB962C8B-B14F-4D97-AF65-F5344CB8AC3E}">
        <p14:creationId xmlns:p14="http://schemas.microsoft.com/office/powerpoint/2010/main" val="210912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it-IT" altLang="it-IT" sz="2399" smtClean="0"/>
              <a:t>02/10/17</a:t>
            </a:r>
            <a:endParaRPr lang="it-IT" altLang="it-IT" sz="239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fld id="{9BA5A545-CFF3-40AB-B433-BDAA7943ADB7}" type="slidenum">
              <a:rPr lang="it-IT" altLang="it-IT" sz="2399" smtClean="0"/>
              <a:pPr defTabSz="59882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‹N›</a:t>
            </a:fld>
            <a:endParaRPr lang="it-IT" altLang="it-IT" sz="2399"/>
          </a:p>
        </p:txBody>
      </p:sp>
    </p:spTree>
    <p:extLst>
      <p:ext uri="{BB962C8B-B14F-4D97-AF65-F5344CB8AC3E}">
        <p14:creationId xmlns:p14="http://schemas.microsoft.com/office/powerpoint/2010/main" val="326668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it-IT" altLang="it-IT" sz="2399" smtClean="0"/>
              <a:t>02/10/17</a:t>
            </a:r>
            <a:endParaRPr lang="it-IT" altLang="it-IT" sz="239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fld id="{3F513ED7-C1E1-426C-85D3-80084FF6220F}" type="slidenum">
              <a:rPr lang="it-IT" altLang="it-IT" sz="2399" smtClean="0"/>
              <a:pPr defTabSz="59882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‹N›</a:t>
            </a:fld>
            <a:endParaRPr lang="it-IT" altLang="it-IT" sz="2399"/>
          </a:p>
        </p:txBody>
      </p:sp>
    </p:spTree>
    <p:extLst>
      <p:ext uri="{BB962C8B-B14F-4D97-AF65-F5344CB8AC3E}">
        <p14:creationId xmlns:p14="http://schemas.microsoft.com/office/powerpoint/2010/main" val="303719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it-IT" altLang="it-IT" sz="2399" smtClean="0"/>
              <a:t>02/10/17</a:t>
            </a:r>
            <a:endParaRPr lang="it-IT" altLang="it-IT" sz="239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fld id="{7710C70F-FB21-47F6-A125-96E972D79874}" type="slidenum">
              <a:rPr lang="it-IT" altLang="it-IT" sz="2399" smtClean="0"/>
              <a:pPr defTabSz="59882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‹N›</a:t>
            </a:fld>
            <a:endParaRPr lang="it-IT" altLang="it-IT" sz="2399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33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it-IT" altLang="it-IT" sz="2399" smtClean="0"/>
              <a:t>02/10/17</a:t>
            </a:r>
            <a:endParaRPr lang="it-IT" altLang="it-IT" sz="239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fld id="{D86BDE87-866D-4D19-B955-DFF4298A10DE}" type="slidenum">
              <a:rPr lang="it-IT" altLang="it-IT" sz="2399" smtClean="0"/>
              <a:pPr defTabSz="59882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‹N›</a:t>
            </a:fld>
            <a:endParaRPr lang="it-IT" altLang="it-IT" sz="2399"/>
          </a:p>
        </p:txBody>
      </p:sp>
    </p:spTree>
    <p:extLst>
      <p:ext uri="{BB962C8B-B14F-4D97-AF65-F5344CB8AC3E}">
        <p14:creationId xmlns:p14="http://schemas.microsoft.com/office/powerpoint/2010/main" val="204503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it-IT" altLang="it-IT" sz="2399" smtClean="0"/>
              <a:t>02/10/17</a:t>
            </a:r>
            <a:endParaRPr lang="it-IT" altLang="it-IT" sz="239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fld id="{F5F9C5FF-C835-44D2-B1A2-F34C0436F83F}" type="slidenum">
              <a:rPr lang="it-IT" altLang="it-IT" sz="2399" smtClean="0"/>
              <a:pPr defTabSz="59882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‹N›</a:t>
            </a:fld>
            <a:endParaRPr lang="it-IT" altLang="it-IT" sz="2399"/>
          </a:p>
        </p:txBody>
      </p:sp>
    </p:spTree>
    <p:extLst>
      <p:ext uri="{BB962C8B-B14F-4D97-AF65-F5344CB8AC3E}">
        <p14:creationId xmlns:p14="http://schemas.microsoft.com/office/powerpoint/2010/main" val="208914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it-IT" altLang="it-IT" sz="2399" smtClean="0"/>
              <a:t>02/10/17</a:t>
            </a:r>
            <a:endParaRPr lang="it-IT" altLang="it-IT" sz="239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fld id="{41EFB05D-1B01-40FF-9CDC-BEC4945CD010}" type="slidenum">
              <a:rPr lang="it-IT" altLang="it-IT" sz="2399" smtClean="0"/>
              <a:pPr defTabSz="59882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‹N›</a:t>
            </a:fld>
            <a:endParaRPr lang="it-IT" altLang="it-IT" sz="2399"/>
          </a:p>
        </p:txBody>
      </p:sp>
    </p:spTree>
    <p:extLst>
      <p:ext uri="{BB962C8B-B14F-4D97-AF65-F5344CB8AC3E}">
        <p14:creationId xmlns:p14="http://schemas.microsoft.com/office/powerpoint/2010/main" val="148469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it-IT" altLang="it-IT" sz="2399" smtClean="0"/>
              <a:t>02/10/17</a:t>
            </a:r>
            <a:endParaRPr lang="it-IT" altLang="it-IT" sz="239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fld id="{25E8B319-1D72-4783-BE42-DA9FE78E8F18}" type="slidenum">
              <a:rPr lang="it-IT" altLang="it-IT" sz="2399" smtClean="0"/>
              <a:pPr defTabSz="59882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‹N›</a:t>
            </a:fld>
            <a:endParaRPr lang="it-IT" altLang="it-IT" sz="2399"/>
          </a:p>
        </p:txBody>
      </p:sp>
    </p:spTree>
    <p:extLst>
      <p:ext uri="{BB962C8B-B14F-4D97-AF65-F5344CB8AC3E}">
        <p14:creationId xmlns:p14="http://schemas.microsoft.com/office/powerpoint/2010/main" val="151051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it-IT" altLang="it-IT" sz="2399" smtClean="0"/>
              <a:t>02/10/17</a:t>
            </a:r>
            <a:endParaRPr lang="it-IT" altLang="it-IT" sz="239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fld id="{AC5289BA-121D-4AFC-8771-689FB904FF77}" type="slidenum">
              <a:rPr lang="it-IT" altLang="it-IT" sz="2399" smtClean="0"/>
              <a:pPr defTabSz="59882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‹N›</a:t>
            </a:fld>
            <a:endParaRPr lang="it-IT" altLang="it-IT" sz="2399"/>
          </a:p>
        </p:txBody>
      </p:sp>
    </p:spTree>
    <p:extLst>
      <p:ext uri="{BB962C8B-B14F-4D97-AF65-F5344CB8AC3E}">
        <p14:creationId xmlns:p14="http://schemas.microsoft.com/office/powerpoint/2010/main" val="411222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it-IT" altLang="it-IT" sz="2399" smtClean="0"/>
              <a:t>02/10/17</a:t>
            </a:r>
            <a:endParaRPr lang="it-IT" altLang="it-IT" sz="239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98823" fontAlgn="base">
              <a:spcBef>
                <a:spcPct val="0"/>
              </a:spcBef>
              <a:spcAft>
                <a:spcPct val="0"/>
              </a:spcAft>
              <a:buSzPct val="100000"/>
            </a:pPr>
            <a:fld id="{E6DB71AE-F771-45EC-868D-8BC78D846384}" type="slidenum">
              <a:rPr lang="it-IT" altLang="it-IT" sz="2399" smtClean="0"/>
              <a:pPr defTabSz="59882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‹N›</a:t>
            </a:fld>
            <a:endParaRPr lang="it-IT" altLang="it-IT" sz="2399"/>
          </a:p>
        </p:txBody>
      </p:sp>
    </p:spTree>
    <p:extLst>
      <p:ext uri="{BB962C8B-B14F-4D97-AF65-F5344CB8AC3E}">
        <p14:creationId xmlns:p14="http://schemas.microsoft.com/office/powerpoint/2010/main" val="117339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6A5BCCB-E317-46A2-BC5B-0F446ECE668B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C0920CD-73C7-4F38-A285-83A8B6471BAB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11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eltx.it.softonic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97280" y="1612668"/>
            <a:ext cx="10058400" cy="2712443"/>
          </a:xfrm>
        </p:spPr>
        <p:txBody>
          <a:bodyPr>
            <a:normAutofit fontScale="90000"/>
          </a:bodyPr>
          <a:lstStyle/>
          <a:p>
            <a:pPr algn="r"/>
            <a:r>
              <a:rPr lang="it-IT" alt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alt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altLang="it-IT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altLang="it-IT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alt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alt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altLang="it-IT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altLang="it-IT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alt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alt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altLang="it-IT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altLang="it-IT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alt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ELEMENTI </a:t>
            </a:r>
            <a:r>
              <a:rPr lang="it-IT" altLang="it-IT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BASE </a:t>
            </a:r>
            <a:r>
              <a:rPr lang="it-IT" alt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alt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alt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DELLO </a:t>
            </a:r>
            <a:r>
              <a:rPr lang="it-IT" altLang="it-IT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STORYTELLING</a:t>
            </a:r>
            <a:br>
              <a:rPr lang="it-IT" altLang="it-IT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Docente esperto: Giovanni Battista Rimentano</a:t>
            </a:r>
          </a:p>
          <a:p>
            <a:pPr algn="ctr"/>
            <a:r>
              <a:rPr lang="it-IT" dirty="0">
                <a:solidFill>
                  <a:srgbClr val="FF0000"/>
                </a:solidFill>
              </a:rPr>
              <a:t>Tutor: prof. Vincenzo Lardo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49" y="357996"/>
            <a:ext cx="10515601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7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803851" y="374535"/>
            <a:ext cx="10584300" cy="81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59882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en-US" altLang="it-IT" sz="5865" b="1" dirty="0">
                <a:solidFill>
                  <a:schemeClr val="tx1"/>
                </a:solidFill>
                <a:latin typeface="Calibri" panose="020F0502020204030204" pitchFamily="34" charset="0"/>
              </a:rPr>
              <a:t>IL NUOVO MONDO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77437" y="2592118"/>
            <a:ext cx="5385255" cy="303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 marL="431800" indent="-32226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575546" indent="-429544" defTabSz="598823" fontAlgn="base">
              <a:spcBef>
                <a:spcPct val="0"/>
              </a:spcBef>
              <a:spcAft>
                <a:spcPts val="1899"/>
              </a:spcAft>
              <a:buSzPct val="45000"/>
              <a:tabLst>
                <a:tab pos="575546" algn="l"/>
                <a:tab pos="1172252" algn="l"/>
                <a:tab pos="1771075" algn="l"/>
                <a:tab pos="2369896" algn="l"/>
                <a:tab pos="2968719" algn="l"/>
                <a:tab pos="3567540" algn="l"/>
                <a:tab pos="4166363" algn="l"/>
                <a:tab pos="4765184" algn="l"/>
                <a:tab pos="5364007" algn="l"/>
                <a:tab pos="5962828" algn="l"/>
                <a:tab pos="6561651" algn="l"/>
                <a:tab pos="7160472" algn="l"/>
                <a:tab pos="7759295" algn="l"/>
                <a:tab pos="8358116" algn="l"/>
                <a:tab pos="8956939" algn="l"/>
                <a:tab pos="9555760" algn="l"/>
                <a:tab pos="10154583" algn="l"/>
                <a:tab pos="10753404" algn="l"/>
                <a:tab pos="11352227" algn="l"/>
                <a:tab pos="11951048" algn="l"/>
                <a:tab pos="12549871" algn="l"/>
              </a:tabLst>
            </a:pPr>
            <a:endParaRPr lang="en-US" altLang="it-IT" sz="5865" dirty="0">
              <a:solidFill>
                <a:srgbClr val="FFFF66"/>
              </a:solidFill>
              <a:latin typeface="Calibri" panose="020F0502020204030204" pitchFamily="34" charset="0"/>
            </a:endParaRPr>
          </a:p>
          <a:p>
            <a:pPr marL="575546" indent="-429544" defTabSz="598823" fontAlgn="base">
              <a:spcBef>
                <a:spcPct val="0"/>
              </a:spcBef>
              <a:spcAft>
                <a:spcPts val="1899"/>
              </a:spcAft>
              <a:buSzPct val="45000"/>
              <a:tabLst>
                <a:tab pos="575546" algn="l"/>
                <a:tab pos="1172252" algn="l"/>
                <a:tab pos="1771075" algn="l"/>
                <a:tab pos="2369896" algn="l"/>
                <a:tab pos="2968719" algn="l"/>
                <a:tab pos="3567540" algn="l"/>
                <a:tab pos="4166363" algn="l"/>
                <a:tab pos="4765184" algn="l"/>
                <a:tab pos="5364007" algn="l"/>
                <a:tab pos="5962828" algn="l"/>
                <a:tab pos="6561651" algn="l"/>
                <a:tab pos="7160472" algn="l"/>
                <a:tab pos="7759295" algn="l"/>
                <a:tab pos="8358116" algn="l"/>
                <a:tab pos="8956939" algn="l"/>
                <a:tab pos="9555760" algn="l"/>
                <a:tab pos="10154583" algn="l"/>
                <a:tab pos="10753404" algn="l"/>
                <a:tab pos="11352227" algn="l"/>
                <a:tab pos="11951048" algn="l"/>
                <a:tab pos="12549871" algn="l"/>
              </a:tabLst>
            </a:pPr>
            <a:r>
              <a:rPr lang="en-US" altLang="it-IT" sz="5865" dirty="0">
                <a:solidFill>
                  <a:srgbClr val="FF0000"/>
                </a:solidFill>
                <a:latin typeface="Calibri" panose="020F0502020204030204" pitchFamily="34" charset="0"/>
              </a:rPr>
              <a:t>COSA E'</a:t>
            </a:r>
            <a:r>
              <a:rPr lang="en-US" altLang="it-IT" sz="5865" dirty="0">
                <a:solidFill>
                  <a:srgbClr val="FFFF66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856892" y="2494780"/>
            <a:ext cx="5387371" cy="335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598823" fontAlgn="base">
              <a:spcBef>
                <a:spcPct val="0"/>
              </a:spcBef>
              <a:spcAft>
                <a:spcPts val="1899"/>
              </a:spcAft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E' </a:t>
            </a:r>
            <a:r>
              <a:rPr lang="en-US" altLang="it-IT" sz="3332" dirty="0" err="1">
                <a:solidFill>
                  <a:schemeClr val="tx1"/>
                </a:solidFill>
                <a:latin typeface="Calibri" panose="020F0502020204030204" pitchFamily="34" charset="0"/>
              </a:rPr>
              <a:t>l’illustrazione</a:t>
            </a: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 del </a:t>
            </a:r>
            <a:r>
              <a:rPr lang="en-US" altLang="it-IT" sz="3332" dirty="0" err="1">
                <a:solidFill>
                  <a:schemeClr val="tx1"/>
                </a:solidFill>
                <a:latin typeface="Calibri" panose="020F0502020204030204" pitchFamily="34" charset="0"/>
              </a:rPr>
              <a:t>successo</a:t>
            </a: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332" dirty="0" err="1">
                <a:solidFill>
                  <a:schemeClr val="tx1"/>
                </a:solidFill>
                <a:latin typeface="Calibri" panose="020F0502020204030204" pitchFamily="34" charset="0"/>
              </a:rPr>
              <a:t>raggiunto</a:t>
            </a: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 (</a:t>
            </a:r>
            <a:r>
              <a:rPr lang="en-US" altLang="it-IT" sz="3332" dirty="0" err="1">
                <a:solidFill>
                  <a:schemeClr val="tx1"/>
                </a:solidFill>
                <a:latin typeface="Calibri" panose="020F0502020204030204" pitchFamily="34" charset="0"/>
              </a:rPr>
              <a:t>nuovo</a:t>
            </a: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332" dirty="0" err="1">
                <a:solidFill>
                  <a:schemeClr val="tx1"/>
                </a:solidFill>
                <a:latin typeface="Calibri" panose="020F0502020204030204" pitchFamily="34" charset="0"/>
              </a:rPr>
              <a:t>modello</a:t>
            </a: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); </a:t>
            </a:r>
            <a:r>
              <a:rPr lang="en-US" altLang="it-IT" sz="3332" dirty="0" err="1">
                <a:solidFill>
                  <a:schemeClr val="tx1"/>
                </a:solidFill>
                <a:latin typeface="Calibri" panose="020F0502020204030204" pitchFamily="34" charset="0"/>
              </a:rPr>
              <a:t>l’</a:t>
            </a:r>
            <a:r>
              <a:rPr lang="en-US" altLang="it-IT" sz="3332" i="1" dirty="0" err="1">
                <a:solidFill>
                  <a:schemeClr val="tx1"/>
                </a:solidFill>
                <a:latin typeface="Calibri" panose="020F0502020204030204" pitchFamily="34" charset="0"/>
              </a:rPr>
              <a:t>elisir</a:t>
            </a: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altLang="it-IT" sz="3332" dirty="0" err="1">
                <a:solidFill>
                  <a:schemeClr val="tx1"/>
                </a:solidFill>
                <a:latin typeface="Calibri" panose="020F0502020204030204" pitchFamily="34" charset="0"/>
              </a:rPr>
              <a:t>ovvero</a:t>
            </a: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332" dirty="0" err="1">
                <a:solidFill>
                  <a:schemeClr val="tx1"/>
                </a:solidFill>
                <a:latin typeface="Calibri" panose="020F0502020204030204" pitchFamily="34" charset="0"/>
              </a:rPr>
              <a:t>l’apprendimento</a:t>
            </a: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 e </a:t>
            </a:r>
            <a:r>
              <a:rPr lang="en-US" altLang="it-IT" sz="3332" dirty="0" err="1">
                <a:solidFill>
                  <a:schemeClr val="tx1"/>
                </a:solidFill>
                <a:latin typeface="Calibri" panose="020F0502020204030204" pitchFamily="34" charset="0"/>
              </a:rPr>
              <a:t>il</a:t>
            </a: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332" dirty="0" err="1">
                <a:solidFill>
                  <a:schemeClr val="tx1"/>
                </a:solidFill>
                <a:latin typeface="Calibri" panose="020F0502020204030204" pitchFamily="34" charset="0"/>
              </a:rPr>
              <a:t>cambiamento</a:t>
            </a: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altLang="it-IT" sz="3332" dirty="0" err="1">
                <a:solidFill>
                  <a:schemeClr val="tx1"/>
                </a:solidFill>
                <a:latin typeface="Calibri" panose="020F0502020204030204" pitchFamily="34" charset="0"/>
              </a:rPr>
              <a:t>che</a:t>
            </a: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332" dirty="0" err="1">
                <a:solidFill>
                  <a:schemeClr val="tx1"/>
                </a:solidFill>
                <a:latin typeface="Calibri" panose="020F0502020204030204" pitchFamily="34" charset="0"/>
              </a:rPr>
              <a:t>rendono</a:t>
            </a: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 la </a:t>
            </a:r>
            <a:r>
              <a:rPr lang="en-US" altLang="it-IT" sz="3332" dirty="0" err="1">
                <a:solidFill>
                  <a:schemeClr val="tx1"/>
                </a:solidFill>
                <a:latin typeface="Calibri" panose="020F0502020204030204" pitchFamily="34" charset="0"/>
              </a:rPr>
              <a:t>storia</a:t>
            </a: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 utile </a:t>
            </a:r>
            <a:r>
              <a:rPr lang="en-US" altLang="it-IT" sz="3332" dirty="0" err="1">
                <a:solidFill>
                  <a:schemeClr val="tx1"/>
                </a:solidFill>
                <a:latin typeface="Calibri" panose="020F0502020204030204" pitchFamily="34" charset="0"/>
              </a:rPr>
              <a:t>nel</a:t>
            </a: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332" dirty="0" err="1">
                <a:solidFill>
                  <a:schemeClr val="tx1"/>
                </a:solidFill>
                <a:latin typeface="Calibri" panose="020F0502020204030204" pitchFamily="34" charset="0"/>
              </a:rPr>
              <a:t>futuro</a:t>
            </a: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332" dirty="0" err="1">
                <a:solidFill>
                  <a:schemeClr val="tx1"/>
                </a:solidFill>
                <a:latin typeface="Calibri" panose="020F0502020204030204" pitchFamily="34" charset="0"/>
              </a:rPr>
              <a:t>all’eroe</a:t>
            </a: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 e </a:t>
            </a:r>
            <a:r>
              <a:rPr lang="en-US" altLang="it-IT" sz="3332" dirty="0" err="1">
                <a:solidFill>
                  <a:schemeClr val="tx1"/>
                </a:solidFill>
                <a:latin typeface="Calibri" panose="020F0502020204030204" pitchFamily="34" charset="0"/>
              </a:rPr>
              <a:t>alla</a:t>
            </a: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332" dirty="0" err="1">
                <a:solidFill>
                  <a:schemeClr val="tx1"/>
                </a:solidFill>
                <a:latin typeface="Calibri" panose="020F0502020204030204" pitchFamily="34" charset="0"/>
              </a:rPr>
              <a:t>sua</a:t>
            </a: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332" dirty="0" err="1">
                <a:solidFill>
                  <a:schemeClr val="tx1"/>
                </a:solidFill>
                <a:latin typeface="Calibri" panose="020F0502020204030204" pitchFamily="34" charset="0"/>
              </a:rPr>
              <a:t>comunità</a:t>
            </a:r>
            <a:r>
              <a:rPr lang="en-US" altLang="it-IT" sz="3332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626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036278"/>
              </p:ext>
            </p:extLst>
          </p:nvPr>
        </p:nvGraphicFramePr>
        <p:xfrm>
          <a:off x="4262487" y="1738601"/>
          <a:ext cx="3415122" cy="4224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5122">
                  <a:extLst>
                    <a:ext uri="{9D8B030D-6E8A-4147-A177-3AD203B41FA5}">
                      <a16:colId xmlns:a16="http://schemas.microsoft.com/office/drawing/2014/main" val="3551444001"/>
                    </a:ext>
                  </a:extLst>
                </a:gridCol>
              </a:tblGrid>
              <a:tr h="4022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94" marR="24694" marT="0" marB="0"/>
                </a:tc>
                <a:extLst>
                  <a:ext uri="{0D108BD9-81ED-4DB2-BD59-A6C34878D82A}">
                    <a16:rowId xmlns:a16="http://schemas.microsoft.com/office/drawing/2014/main" val="202926435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7910" y="217700"/>
            <a:ext cx="1175657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Modello di </a:t>
            </a:r>
            <a:r>
              <a:rPr kumimoji="0" lang="it-IT" altLang="it-IT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Storytelling</a:t>
            </a:r>
            <a:endParaRPr kumimoji="0" lang="it-IT" alt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Incipit</a:t>
            </a:r>
            <a:endParaRPr kumimoji="0" lang="it-IT" altLang="it-I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Faresti un film che racconta la storia di</a:t>
            </a:r>
            <a:r>
              <a:rPr kumimoji="0" lang="it-IT" altLang="it-IT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kumimoji="0" lang="it-IT" altLang="it-I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225774" y="1365865"/>
            <a:ext cx="1488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SOGGETTO</a:t>
            </a:r>
            <a:endParaRPr lang="it-IT" altLang="it-IT" sz="2800" dirty="0">
              <a:latin typeface="Arial" panose="020B060402020202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584523" y="1369269"/>
            <a:ext cx="1091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TITOLO</a:t>
            </a:r>
            <a:endParaRPr lang="it-IT" altLang="it-IT" sz="1050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9195660" y="1365865"/>
            <a:ext cx="16185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STRUTTURA</a:t>
            </a:r>
            <a:endParaRPr kumimoji="0" lang="it-IT" alt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06498" y="1750596"/>
            <a:ext cx="324705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402605"/>
              </p:ext>
            </p:extLst>
          </p:nvPr>
        </p:nvGraphicFramePr>
        <p:xfrm>
          <a:off x="8468883" y="1750596"/>
          <a:ext cx="3045094" cy="4434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5094">
                  <a:extLst>
                    <a:ext uri="{9D8B030D-6E8A-4147-A177-3AD203B41FA5}">
                      <a16:colId xmlns:a16="http://schemas.microsoft.com/office/drawing/2014/main" val="3581605567"/>
                    </a:ext>
                  </a:extLst>
                </a:gridCol>
              </a:tblGrid>
              <a:tr h="10518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</a:p>
                  </a:txBody>
                  <a:tcPr marL="19035" marR="19035" marT="0" marB="0"/>
                </a:tc>
                <a:extLst>
                  <a:ext uri="{0D108BD9-81ED-4DB2-BD59-A6C34878D82A}">
                    <a16:rowId xmlns:a16="http://schemas.microsoft.com/office/drawing/2014/main" val="2321386058"/>
                  </a:ext>
                </a:extLst>
              </a:tr>
              <a:tr h="10518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2.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35" marR="19035" marT="0" marB="0"/>
                </a:tc>
                <a:extLst>
                  <a:ext uri="{0D108BD9-81ED-4DB2-BD59-A6C34878D82A}">
                    <a16:rowId xmlns:a16="http://schemas.microsoft.com/office/drawing/2014/main" val="4180984222"/>
                  </a:ext>
                </a:extLst>
              </a:tr>
              <a:tr h="10518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35" marR="19035" marT="0" marB="0"/>
                </a:tc>
                <a:extLst>
                  <a:ext uri="{0D108BD9-81ED-4DB2-BD59-A6C34878D82A}">
                    <a16:rowId xmlns:a16="http://schemas.microsoft.com/office/drawing/2014/main" val="763329978"/>
                  </a:ext>
                </a:extLst>
              </a:tr>
              <a:tr h="10518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35" marR="19035" marT="0" marB="0"/>
                </a:tc>
                <a:extLst>
                  <a:ext uri="{0D108BD9-81ED-4DB2-BD59-A6C34878D82A}">
                    <a16:rowId xmlns:a16="http://schemas.microsoft.com/office/drawing/2014/main" val="2931645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42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2039019" y="1445922"/>
            <a:ext cx="7964675" cy="1064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119003" rIns="119963" bIns="5998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59882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it-IT" altLang="it-IT" sz="5065" dirty="0">
                <a:solidFill>
                  <a:schemeClr val="tx1"/>
                </a:solidFill>
              </a:rPr>
              <a:t>...e infine ricorda</a:t>
            </a:r>
          </a:p>
          <a:p>
            <a:pPr algn="ctr" defTabSz="59882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endParaRPr lang="it-IT" altLang="it-IT" sz="5065" dirty="0">
              <a:solidFill>
                <a:schemeClr val="tx1"/>
              </a:solidFill>
            </a:endParaRPr>
          </a:p>
          <a:p>
            <a:pPr algn="ctr" defTabSz="59882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it-IT" altLang="it-IT" sz="5065" dirty="0">
                <a:solidFill>
                  <a:schemeClr val="tx1"/>
                </a:solidFill>
              </a:rPr>
              <a:t>1-START HARD</a:t>
            </a:r>
          </a:p>
          <a:p>
            <a:pPr algn="ctr" defTabSz="59882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it-IT" altLang="it-IT" sz="5065" dirty="0">
                <a:solidFill>
                  <a:schemeClr val="tx1"/>
                </a:solidFill>
              </a:rPr>
              <a:t>2-LESS IS MORE</a:t>
            </a:r>
          </a:p>
        </p:txBody>
      </p:sp>
    </p:spTree>
    <p:extLst>
      <p:ext uri="{BB962C8B-B14F-4D97-AF65-F5344CB8AC3E}">
        <p14:creationId xmlns:p14="http://schemas.microsoft.com/office/powerpoint/2010/main" val="18413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702283" y="1392337"/>
            <a:ext cx="10787437" cy="81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2399"/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717094" y="2594233"/>
            <a:ext cx="5385255" cy="63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2399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17094" y="3224805"/>
            <a:ext cx="5385255" cy="303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2399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96000" y="2594233"/>
            <a:ext cx="5387371" cy="63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2399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096000" y="3224805"/>
            <a:ext cx="5387371" cy="303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2399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962551" y="-830424"/>
            <a:ext cx="9981237" cy="540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 marL="215900" indent="-21272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endParaRPr lang="it-IT" altLang="it-IT" sz="3199" u="sng" dirty="0"/>
          </a:p>
          <a:p>
            <a:pPr algn="ctr">
              <a:buClrTx/>
              <a:buFontTx/>
              <a:buNone/>
            </a:pPr>
            <a:endParaRPr lang="it-IT" altLang="it-IT" sz="2666" i="1" dirty="0"/>
          </a:p>
          <a:p>
            <a:pPr algn="ctr">
              <a:buClrTx/>
              <a:buFontTx/>
              <a:buNone/>
            </a:pPr>
            <a:endParaRPr lang="it-IT" altLang="it-IT" sz="2666" b="1" i="1" dirty="0"/>
          </a:p>
          <a:p>
            <a:pPr algn="ctr">
              <a:buClrTx/>
              <a:buFontTx/>
              <a:buNone/>
            </a:pPr>
            <a:endParaRPr lang="it-IT" altLang="it-IT" sz="2666" b="1" i="1" dirty="0"/>
          </a:p>
          <a:p>
            <a:pPr algn="ctr">
              <a:buClrTx/>
              <a:buFontTx/>
              <a:buNone/>
            </a:pPr>
            <a:endParaRPr lang="it-IT" altLang="it-IT" sz="2666" b="1" i="1" dirty="0"/>
          </a:p>
          <a:p>
            <a:pPr algn="ctr">
              <a:buClrTx/>
              <a:buFontTx/>
              <a:buNone/>
            </a:pPr>
            <a:r>
              <a:rPr lang="it-IT" altLang="it-IT" sz="2666" b="1" i="1" dirty="0"/>
              <a:t>ESEMPIO : PARADIGMA NARRATIVO-CINEMA</a:t>
            </a:r>
          </a:p>
          <a:p>
            <a:pPr algn="ctr">
              <a:buClrTx/>
              <a:buFontTx/>
              <a:buNone/>
            </a:pPr>
            <a:endParaRPr lang="it-IT" altLang="it-IT" sz="2666" b="1" i="1" dirty="0"/>
          </a:p>
          <a:p>
            <a:pPr algn="ctr">
              <a:buClrTx/>
              <a:buFontTx/>
              <a:buNone/>
            </a:pPr>
            <a:endParaRPr lang="it-IT" altLang="it-IT" sz="2666" b="1" i="1" dirty="0"/>
          </a:p>
          <a:p>
            <a:pPr algn="ctr">
              <a:buClrTx/>
              <a:buFontTx/>
              <a:buNone/>
            </a:pPr>
            <a:endParaRPr lang="it-IT" altLang="it-IT" sz="2666" b="1" i="1" dirty="0"/>
          </a:p>
          <a:p>
            <a:pPr algn="ctr">
              <a:buClrTx/>
              <a:buFontTx/>
              <a:buNone/>
            </a:pPr>
            <a:endParaRPr lang="it-IT" altLang="it-IT" sz="2666" b="1" i="1" dirty="0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173969" y="600949"/>
            <a:ext cx="7558400" cy="1026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 marL="215900" indent="-21272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3199" u="sng"/>
              <a:t>IL TEMPO</a:t>
            </a:r>
          </a:p>
          <a:p>
            <a:pPr algn="ctr">
              <a:buClrTx/>
              <a:buFontTx/>
              <a:buNone/>
            </a:pPr>
            <a:endParaRPr lang="it-IT" altLang="it-IT" sz="3199" u="sng"/>
          </a:p>
        </p:txBody>
      </p:sp>
      <p:graphicFrame>
        <p:nvGraphicFramePr>
          <p:cNvPr id="358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013229"/>
              </p:ext>
            </p:extLst>
          </p:nvPr>
        </p:nvGraphicFramePr>
        <p:xfrm>
          <a:off x="-211828" y="2062065"/>
          <a:ext cx="12322000" cy="4197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5" imgW="15995880" imgH="7831800" progId="">
                  <p:embed/>
                </p:oleObj>
              </mc:Choice>
              <mc:Fallback>
                <p:oleObj r:id="rId5" imgW="15995880" imgH="7831800" progId="">
                  <p:embed/>
                  <p:pic>
                    <p:nvPicPr>
                      <p:cNvPr id="358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11828" y="2062065"/>
                        <a:ext cx="12322000" cy="4197103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561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702283" y="1392337"/>
            <a:ext cx="10787437" cy="81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2399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717094" y="2594233"/>
            <a:ext cx="5385255" cy="63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2399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17094" y="3224805"/>
            <a:ext cx="5385255" cy="303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2399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096000" y="2594233"/>
            <a:ext cx="5387371" cy="63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2399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096000" y="3224805"/>
            <a:ext cx="5387371" cy="303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2399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152992" y="1248448"/>
            <a:ext cx="9981237" cy="495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 marL="215900" indent="-21272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endParaRPr lang="it-IT" altLang="it-IT" sz="3199" u="sng"/>
          </a:p>
          <a:p>
            <a:pPr algn="ctr">
              <a:buClrTx/>
              <a:buFontTx/>
              <a:buNone/>
            </a:pPr>
            <a:endParaRPr lang="it-IT" altLang="it-IT" sz="2666" i="1"/>
          </a:p>
          <a:p>
            <a:pPr algn="ctr">
              <a:buClrTx/>
              <a:buFontTx/>
              <a:buNone/>
            </a:pPr>
            <a:endParaRPr lang="it-IT" altLang="it-IT" sz="2666" b="1" i="1"/>
          </a:p>
          <a:p>
            <a:pPr algn="ctr">
              <a:buClrTx/>
              <a:buFontTx/>
              <a:buNone/>
            </a:pPr>
            <a:endParaRPr lang="it-IT" altLang="it-IT" sz="2666" b="1" i="1"/>
          </a:p>
          <a:p>
            <a:pPr algn="ctr">
              <a:buClrTx/>
              <a:buFontTx/>
              <a:buNone/>
            </a:pPr>
            <a:endParaRPr lang="it-IT" altLang="it-IT" sz="2666" b="1" i="1"/>
          </a:p>
          <a:p>
            <a:pPr algn="ctr">
              <a:buClrTx/>
              <a:buFontTx/>
              <a:buNone/>
            </a:pPr>
            <a:r>
              <a:rPr lang="it-IT" altLang="it-IT" sz="2666" b="1" i="1"/>
              <a:t>ESEMPIO</a:t>
            </a:r>
          </a:p>
          <a:p>
            <a:pPr algn="ctr">
              <a:buClrTx/>
              <a:buFontTx/>
              <a:buNone/>
            </a:pPr>
            <a:r>
              <a:rPr lang="it-IT" altLang="it-IT" sz="2666" b="1" i="1"/>
              <a:t>-Piano di lavorazione</a:t>
            </a:r>
          </a:p>
          <a:p>
            <a:pPr algn="ctr">
              <a:buClrTx/>
              <a:buFontTx/>
              <a:buNone/>
            </a:pPr>
            <a:r>
              <a:rPr lang="it-IT" altLang="it-IT" sz="2666" b="1" i="1"/>
              <a:t>-Ordine del giorno</a:t>
            </a:r>
          </a:p>
          <a:p>
            <a:pPr algn="ctr">
              <a:buClrTx/>
              <a:buFontTx/>
              <a:buNone/>
            </a:pPr>
            <a:r>
              <a:rPr lang="it-IT" altLang="it-IT" sz="2666" b="1" i="1"/>
              <a:t>-Bollettino di edizione</a:t>
            </a:r>
          </a:p>
          <a:p>
            <a:pPr algn="ctr">
              <a:buClrTx/>
              <a:buFontTx/>
              <a:buNone/>
            </a:pPr>
            <a:endParaRPr lang="it-IT" altLang="it-IT" sz="2666" b="1" i="1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2208884" y="2020793"/>
            <a:ext cx="7558400" cy="1479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 marL="215900" indent="-21272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3199" u="sng"/>
              <a:t>L'ORGANIZZAZIONE DEI RUOLI </a:t>
            </a:r>
          </a:p>
          <a:p>
            <a:pPr algn="ctr">
              <a:buClrTx/>
              <a:buFontTx/>
              <a:buNone/>
            </a:pPr>
            <a:r>
              <a:rPr lang="it-IT" altLang="it-IT" sz="3199" u="sng"/>
              <a:t>E DELLE COMPETENZE</a:t>
            </a:r>
          </a:p>
          <a:p>
            <a:pPr algn="ctr">
              <a:buClrTx/>
              <a:buFontTx/>
              <a:buNone/>
            </a:pPr>
            <a:endParaRPr lang="it-IT" altLang="it-IT" sz="3199" u="sng"/>
          </a:p>
        </p:txBody>
      </p:sp>
    </p:spTree>
    <p:extLst>
      <p:ext uri="{BB962C8B-B14F-4D97-AF65-F5344CB8AC3E}">
        <p14:creationId xmlns:p14="http://schemas.microsoft.com/office/powerpoint/2010/main" val="4204865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Utilizzo di </a:t>
            </a:r>
            <a:r>
              <a:rPr lang="it-IT" dirty="0" err="1" smtClean="0"/>
              <a:t>Celtx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Celtx</a:t>
            </a:r>
            <a:r>
              <a:rPr lang="it-IT" dirty="0" smtClean="0"/>
              <a:t> ci permette di scrivere la nostra sceneggiatura in modo già strutturato.</a:t>
            </a:r>
          </a:p>
          <a:p>
            <a:pPr algn="just"/>
            <a:r>
              <a:rPr lang="it-IT" dirty="0" smtClean="0"/>
              <a:t>E’ possibile scaricare gratuitamente il software(</a:t>
            </a:r>
            <a:r>
              <a:rPr lang="it-IT" dirty="0">
                <a:hlinkClick r:id="rId3"/>
              </a:rPr>
              <a:t>https://celtx.it.softonic.com</a:t>
            </a:r>
            <a:r>
              <a:rPr lang="it-IT" dirty="0" smtClean="0">
                <a:hlinkClick r:id="rId3"/>
              </a:rPr>
              <a:t>/</a:t>
            </a:r>
            <a:r>
              <a:rPr lang="it-IT" dirty="0" smtClean="0"/>
              <a:t>) o lavorare sul </a:t>
            </a:r>
            <a:r>
              <a:rPr lang="it-IT" dirty="0" err="1" smtClean="0"/>
              <a:t>cloud</a:t>
            </a:r>
            <a:r>
              <a:rPr lang="it-IT" dirty="0" smtClean="0"/>
              <a:t> online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5703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Lavorare con CELTX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Scegliamo la modalità Film (o A/V)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dirty="0"/>
              <a:t>Scena (numerata, </a:t>
            </a:r>
            <a:r>
              <a:rPr lang="it-IT" dirty="0" err="1"/>
              <a:t>int</a:t>
            </a:r>
            <a:r>
              <a:rPr lang="it-IT" dirty="0"/>
              <a:t>/est; </a:t>
            </a:r>
            <a:r>
              <a:rPr lang="it-IT" dirty="0" err="1"/>
              <a:t>matt</a:t>
            </a:r>
            <a:r>
              <a:rPr lang="it-IT" dirty="0"/>
              <a:t>./notte, luogo preciso). Corrisponde ad un’unità omogenea di luogo e tempo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dirty="0"/>
              <a:t>Azione (qualche riga sotto la scena)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dirty="0"/>
              <a:t>Caratteri del personaggio (Esce in alto a dx in MAIUSCOLO)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dirty="0"/>
              <a:t>Dialogo (personaggio; eventuali gesti che s’accompagnano al parlato vanno messi tra () poi segue la battuta tra «»)</a:t>
            </a:r>
          </a:p>
          <a:p>
            <a:pPr algn="just"/>
            <a:r>
              <a:rPr lang="it-IT" dirty="0" smtClean="0"/>
              <a:t>N.B.</a:t>
            </a:r>
          </a:p>
          <a:p>
            <a:pPr algn="just"/>
            <a:r>
              <a:rPr lang="it-IT" dirty="0" smtClean="0"/>
              <a:t>Ogni </a:t>
            </a:r>
            <a:r>
              <a:rPr lang="it-IT" dirty="0"/>
              <a:t>pagina di </a:t>
            </a:r>
            <a:r>
              <a:rPr lang="it-IT" dirty="0" err="1"/>
              <a:t>Celtx</a:t>
            </a:r>
            <a:r>
              <a:rPr lang="it-IT" dirty="0"/>
              <a:t> equivale a circa 1 minuto di girato, se non ci sono dialoghi dura un po’ di più</a:t>
            </a:r>
          </a:p>
          <a:p>
            <a:r>
              <a:rPr lang="it-IT" dirty="0"/>
              <a:t>Ogni rigo di dialogo sono circa 5 secondi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1333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nostro obiettivo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solidFill>
                  <a:srgbClr val="FF0000"/>
                </a:solidFill>
              </a:rPr>
              <a:t>Fare </a:t>
            </a:r>
            <a:r>
              <a:rPr lang="it-IT" sz="2800" dirty="0">
                <a:solidFill>
                  <a:srgbClr val="FF0000"/>
                </a:solidFill>
              </a:rPr>
              <a:t>dello </a:t>
            </a:r>
            <a:r>
              <a:rPr lang="it-IT" sz="2800" dirty="0" err="1" smtClean="0">
                <a:solidFill>
                  <a:srgbClr val="FF0000"/>
                </a:solidFill>
              </a:rPr>
              <a:t>storytelling</a:t>
            </a:r>
            <a:r>
              <a:rPr lang="it-IT" sz="2800" dirty="0" smtClean="0">
                <a:solidFill>
                  <a:srgbClr val="FF0000"/>
                </a:solidFill>
              </a:rPr>
              <a:t> = trasformare i nostri apprendimenti in </a:t>
            </a:r>
            <a:r>
              <a:rPr lang="it-IT" sz="2800" dirty="0">
                <a:solidFill>
                  <a:srgbClr val="FF0000"/>
                </a:solidFill>
              </a:rPr>
              <a:t>storie  </a:t>
            </a:r>
            <a:r>
              <a:rPr lang="it-IT" sz="2800" dirty="0" smtClean="0">
                <a:solidFill>
                  <a:srgbClr val="FF0000"/>
                </a:solidFill>
              </a:rPr>
              <a:t>(anziché spiegare narrare)</a:t>
            </a:r>
          </a:p>
          <a:p>
            <a:pPr algn="just"/>
            <a:r>
              <a:rPr lang="it-IT" dirty="0" smtClean="0"/>
              <a:t>Equivale a continuare ad «imparare facendo» (</a:t>
            </a:r>
            <a:r>
              <a:rPr lang="it-IT" dirty="0" err="1" smtClean="0"/>
              <a:t>learning</a:t>
            </a:r>
            <a:r>
              <a:rPr lang="it-IT" dirty="0" smtClean="0"/>
              <a:t> by </a:t>
            </a:r>
            <a:r>
              <a:rPr lang="it-IT" dirty="0" err="1" smtClean="0"/>
              <a:t>doing</a:t>
            </a:r>
            <a:r>
              <a:rPr lang="it-IT" dirty="0" smtClean="0"/>
              <a:t>), incorporando le conoscenze</a:t>
            </a:r>
            <a:endParaRPr lang="it-IT" dirty="0"/>
          </a:p>
          <a:p>
            <a:pPr algn="just"/>
            <a:r>
              <a:rPr lang="it-IT" dirty="0" smtClean="0"/>
              <a:t>Il nostro tema: L’identità personale attraverso e oltre il web (vedi gli spunti </a:t>
            </a:r>
            <a:r>
              <a:rPr lang="it-IT" dirty="0"/>
              <a:t>narrativi da sviluppare </a:t>
            </a:r>
            <a:r>
              <a:rPr lang="it-IT" dirty="0" smtClean="0"/>
              <a:t>emersi in sintesi nella lezione precedente)</a:t>
            </a:r>
          </a:p>
          <a:p>
            <a:pPr algn="just"/>
            <a:r>
              <a:rPr lang="it-IT" dirty="0" smtClean="0"/>
              <a:t>Un cortissimo di 3-5 minuti massimo</a:t>
            </a:r>
          </a:p>
          <a:p>
            <a:pPr algn="just"/>
            <a:r>
              <a:rPr lang="it-IT" dirty="0" smtClean="0"/>
              <a:t>Uno o tanti episodi?</a:t>
            </a:r>
          </a:p>
          <a:p>
            <a:pPr algn="just"/>
            <a:r>
              <a:rPr lang="it-IT" dirty="0" smtClean="0"/>
              <a:t>Un cinema quasi muto, dialoghi ridotti al minimo. Facciamo in modo che quello che vediamo dica quel che c’è da dire il più possibile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499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00714" y="374535"/>
            <a:ext cx="10990575" cy="814665"/>
          </a:xfrm>
          <a:ln/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buClrTx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en-US" altLang="it-IT" sz="5865" b="1" dirty="0">
                <a:solidFill>
                  <a:schemeClr val="tx1"/>
                </a:solidFill>
              </a:rPr>
              <a:t>GLI ELEMENTI </a:t>
            </a:r>
            <a:r>
              <a:rPr lang="en-US" altLang="it-IT" sz="5865" b="1" dirty="0" smtClean="0">
                <a:solidFill>
                  <a:schemeClr val="tx1"/>
                </a:solidFill>
              </a:rPr>
              <a:t>BASE </a:t>
            </a:r>
            <a:endParaRPr lang="en-US" altLang="it-IT" sz="5865" b="1" dirty="0">
              <a:solidFill>
                <a:schemeClr val="tx1"/>
              </a:solidFill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0714" y="1798611"/>
            <a:ext cx="10990575" cy="4680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 marL="341313" indent="-339725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454936" indent="-452819" defTabSz="598823" fontAlgn="base">
              <a:spcBef>
                <a:spcPts val="850"/>
              </a:spcBef>
              <a:spcAft>
                <a:spcPts val="1899"/>
              </a:spcAft>
              <a:buClr>
                <a:srgbClr val="FFFFFF"/>
              </a:buClr>
              <a:buSzPct val="45000"/>
              <a:buFont typeface="Arial" panose="020B0604020202020204" pitchFamily="34" charset="0"/>
              <a:buChar char="•"/>
              <a:tabLst>
                <a:tab pos="454936" algn="l"/>
                <a:tab pos="1051642" algn="l"/>
                <a:tab pos="1650463" algn="l"/>
                <a:tab pos="2249286" algn="l"/>
                <a:tab pos="2848107" algn="l"/>
                <a:tab pos="3446930" algn="l"/>
                <a:tab pos="4045751" algn="l"/>
                <a:tab pos="4644574" algn="l"/>
                <a:tab pos="5243395" algn="l"/>
                <a:tab pos="5842218" algn="l"/>
                <a:tab pos="6441039" algn="l"/>
                <a:tab pos="7039862" algn="l"/>
                <a:tab pos="7638683" algn="l"/>
                <a:tab pos="8237506" algn="l"/>
                <a:tab pos="8836327" algn="l"/>
                <a:tab pos="9435150" algn="l"/>
                <a:tab pos="10033971" algn="l"/>
                <a:tab pos="10632794" algn="l"/>
                <a:tab pos="11231615" algn="l"/>
                <a:tab pos="11830438" algn="l"/>
                <a:tab pos="12429259" algn="l"/>
              </a:tabLst>
            </a:pPr>
            <a:r>
              <a:rPr lang="en-US" altLang="it-IT" sz="4265" b="1" i="1" dirty="0">
                <a:solidFill>
                  <a:srgbClr val="FF0000"/>
                </a:solidFill>
                <a:latin typeface="Calibri" panose="020F0502020204030204" pitchFamily="34" charset="0"/>
              </a:rPr>
              <a:t>TITOLO</a:t>
            </a:r>
          </a:p>
          <a:p>
            <a:pPr marL="454936" indent="-452819" defTabSz="598823" fontAlgn="base">
              <a:spcBef>
                <a:spcPts val="850"/>
              </a:spcBef>
              <a:spcAft>
                <a:spcPts val="1899"/>
              </a:spcAft>
              <a:buClr>
                <a:srgbClr val="FFFFFF"/>
              </a:buClr>
              <a:buSzPct val="45000"/>
              <a:buFont typeface="Arial" panose="020B0604020202020204" pitchFamily="34" charset="0"/>
              <a:buChar char="•"/>
              <a:tabLst>
                <a:tab pos="454936" algn="l"/>
                <a:tab pos="1051642" algn="l"/>
                <a:tab pos="1650463" algn="l"/>
                <a:tab pos="2249286" algn="l"/>
                <a:tab pos="2848107" algn="l"/>
                <a:tab pos="3446930" algn="l"/>
                <a:tab pos="4045751" algn="l"/>
                <a:tab pos="4644574" algn="l"/>
                <a:tab pos="5243395" algn="l"/>
                <a:tab pos="5842218" algn="l"/>
                <a:tab pos="6441039" algn="l"/>
                <a:tab pos="7039862" algn="l"/>
                <a:tab pos="7638683" algn="l"/>
                <a:tab pos="8237506" algn="l"/>
                <a:tab pos="8836327" algn="l"/>
                <a:tab pos="9435150" algn="l"/>
                <a:tab pos="10033971" algn="l"/>
                <a:tab pos="10632794" algn="l"/>
                <a:tab pos="11231615" algn="l"/>
                <a:tab pos="11830438" algn="l"/>
                <a:tab pos="12429259" algn="l"/>
              </a:tabLst>
            </a:pPr>
            <a:r>
              <a:rPr lang="en-US" altLang="it-IT" sz="4265" b="1" i="1" dirty="0">
                <a:solidFill>
                  <a:srgbClr val="FF0000"/>
                </a:solidFill>
                <a:latin typeface="Calibri" panose="020F0502020204030204" pitchFamily="34" charset="0"/>
              </a:rPr>
              <a:t>SOGGETTO</a:t>
            </a:r>
          </a:p>
          <a:p>
            <a:pPr marL="454936" indent="-452819" defTabSz="598823" fontAlgn="base">
              <a:spcBef>
                <a:spcPts val="850"/>
              </a:spcBef>
              <a:spcAft>
                <a:spcPts val="1899"/>
              </a:spcAft>
              <a:buClr>
                <a:srgbClr val="FFFFFF"/>
              </a:buClr>
              <a:buSzPct val="45000"/>
              <a:buFont typeface="Arial" panose="020B0604020202020204" pitchFamily="34" charset="0"/>
              <a:buChar char="•"/>
              <a:tabLst>
                <a:tab pos="454936" algn="l"/>
                <a:tab pos="1051642" algn="l"/>
                <a:tab pos="1650463" algn="l"/>
                <a:tab pos="2249286" algn="l"/>
                <a:tab pos="2848107" algn="l"/>
                <a:tab pos="3446930" algn="l"/>
                <a:tab pos="4045751" algn="l"/>
                <a:tab pos="4644574" algn="l"/>
                <a:tab pos="5243395" algn="l"/>
                <a:tab pos="5842218" algn="l"/>
                <a:tab pos="6441039" algn="l"/>
                <a:tab pos="7039862" algn="l"/>
                <a:tab pos="7638683" algn="l"/>
                <a:tab pos="8237506" algn="l"/>
                <a:tab pos="8836327" algn="l"/>
                <a:tab pos="9435150" algn="l"/>
                <a:tab pos="10033971" algn="l"/>
                <a:tab pos="10632794" algn="l"/>
                <a:tab pos="11231615" algn="l"/>
                <a:tab pos="11830438" algn="l"/>
                <a:tab pos="12429259" algn="l"/>
              </a:tabLst>
            </a:pPr>
            <a:r>
              <a:rPr lang="en-US" altLang="it-IT" sz="4265" b="1" i="1" dirty="0">
                <a:solidFill>
                  <a:srgbClr val="FF0000"/>
                </a:solidFill>
                <a:latin typeface="Calibri" panose="020F0502020204030204" pitchFamily="34" charset="0"/>
              </a:rPr>
              <a:t>STRUTTURA</a:t>
            </a:r>
          </a:p>
          <a:p>
            <a:pPr marL="457051" indent="-452819" defTabSz="598823" fontAlgn="base">
              <a:spcBef>
                <a:spcPts val="850"/>
              </a:spcBef>
              <a:spcAft>
                <a:spcPts val="1899"/>
              </a:spcAft>
              <a:buSzPct val="45000"/>
              <a:tabLst>
                <a:tab pos="454936" algn="l"/>
                <a:tab pos="1051642" algn="l"/>
                <a:tab pos="1650463" algn="l"/>
                <a:tab pos="2249286" algn="l"/>
                <a:tab pos="2848107" algn="l"/>
                <a:tab pos="3446930" algn="l"/>
                <a:tab pos="4045751" algn="l"/>
                <a:tab pos="4644574" algn="l"/>
                <a:tab pos="5243395" algn="l"/>
                <a:tab pos="5842218" algn="l"/>
                <a:tab pos="6441039" algn="l"/>
                <a:tab pos="7039862" algn="l"/>
                <a:tab pos="7638683" algn="l"/>
                <a:tab pos="8237506" algn="l"/>
                <a:tab pos="8836327" algn="l"/>
                <a:tab pos="9435150" algn="l"/>
                <a:tab pos="10033971" algn="l"/>
                <a:tab pos="10632794" algn="l"/>
                <a:tab pos="11231615" algn="l"/>
                <a:tab pos="11830438" algn="l"/>
                <a:tab pos="12429259" algn="l"/>
              </a:tabLst>
            </a:pPr>
            <a:endParaRPr lang="en-US" altLang="it-IT" sz="4265" dirty="0">
              <a:latin typeface="Calibri" panose="020F0502020204030204" pitchFamily="34" charset="0"/>
            </a:endParaRPr>
          </a:p>
          <a:p>
            <a:pPr marL="454936" indent="-452819" defTabSz="598823" fontAlgn="base">
              <a:spcBef>
                <a:spcPts val="850"/>
              </a:spcBef>
              <a:spcAft>
                <a:spcPts val="1899"/>
              </a:spcAft>
              <a:buSzPct val="100000"/>
              <a:tabLst>
                <a:tab pos="454936" algn="l"/>
                <a:tab pos="1051642" algn="l"/>
                <a:tab pos="1650463" algn="l"/>
                <a:tab pos="2249286" algn="l"/>
                <a:tab pos="2848107" algn="l"/>
                <a:tab pos="3446930" algn="l"/>
                <a:tab pos="4045751" algn="l"/>
                <a:tab pos="4644574" algn="l"/>
                <a:tab pos="5243395" algn="l"/>
                <a:tab pos="5842218" algn="l"/>
                <a:tab pos="6441039" algn="l"/>
                <a:tab pos="7039862" algn="l"/>
                <a:tab pos="7638683" algn="l"/>
                <a:tab pos="8237506" algn="l"/>
                <a:tab pos="8836327" algn="l"/>
                <a:tab pos="9435150" algn="l"/>
                <a:tab pos="10033971" algn="l"/>
                <a:tab pos="10632794" algn="l"/>
                <a:tab pos="11231615" algn="l"/>
                <a:tab pos="11830438" algn="l"/>
                <a:tab pos="12429259" algn="l"/>
              </a:tabLst>
            </a:pPr>
            <a:endParaRPr lang="en-US" altLang="it-IT" sz="4265" dirty="0">
              <a:latin typeface="Calibri" panose="020F0502020204030204" pitchFamily="34" charset="0"/>
            </a:endParaRPr>
          </a:p>
          <a:p>
            <a:pPr marL="454936" indent="-452819" defTabSz="598823" fontAlgn="base">
              <a:spcBef>
                <a:spcPts val="850"/>
              </a:spcBef>
              <a:spcAft>
                <a:spcPts val="1899"/>
              </a:spcAft>
              <a:buSzPct val="100000"/>
              <a:tabLst>
                <a:tab pos="454936" algn="l"/>
                <a:tab pos="1051642" algn="l"/>
                <a:tab pos="1650463" algn="l"/>
                <a:tab pos="2249286" algn="l"/>
                <a:tab pos="2848107" algn="l"/>
                <a:tab pos="3446930" algn="l"/>
                <a:tab pos="4045751" algn="l"/>
                <a:tab pos="4644574" algn="l"/>
                <a:tab pos="5243395" algn="l"/>
                <a:tab pos="5842218" algn="l"/>
                <a:tab pos="6441039" algn="l"/>
                <a:tab pos="7039862" algn="l"/>
                <a:tab pos="7638683" algn="l"/>
                <a:tab pos="8237506" algn="l"/>
                <a:tab pos="8836327" algn="l"/>
                <a:tab pos="9435150" algn="l"/>
                <a:tab pos="10033971" algn="l"/>
                <a:tab pos="10632794" algn="l"/>
                <a:tab pos="11231615" algn="l"/>
                <a:tab pos="11830438" algn="l"/>
                <a:tab pos="12429259" algn="l"/>
              </a:tabLst>
            </a:pPr>
            <a:endParaRPr lang="en-US" altLang="it-IT" sz="4265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63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450984" y="374536"/>
            <a:ext cx="8140305" cy="763880"/>
          </a:xfrm>
          <a:ln/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buClrTx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en-US" altLang="it-IT" sz="5865" b="1" dirty="0"/>
              <a:t>TITOLO</a:t>
            </a:r>
            <a:r>
              <a:rPr lang="en-US" altLang="it-IT" sz="5865" dirty="0"/>
              <a:t> 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063691" y="1756230"/>
            <a:ext cx="10452954" cy="4883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598823" fontAlgn="base">
              <a:spcBef>
                <a:spcPct val="0"/>
              </a:spcBef>
              <a:spcAft>
                <a:spcPts val="1899"/>
              </a:spcAft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en-US" altLang="it-IT" sz="4265" dirty="0">
                <a:latin typeface="Calibri" panose="020F0502020204030204" pitchFamily="34" charset="0"/>
              </a:rPr>
              <a:t>È </a:t>
            </a:r>
            <a:r>
              <a:rPr lang="en-US" altLang="it-IT" sz="4265" dirty="0" err="1">
                <a:latin typeface="Calibri" panose="020F0502020204030204" pitchFamily="34" charset="0"/>
              </a:rPr>
              <a:t>importante</a:t>
            </a:r>
            <a:r>
              <a:rPr lang="en-US" altLang="it-IT" sz="4265" dirty="0">
                <a:latin typeface="Calibri" panose="020F0502020204030204" pitchFamily="34" charset="0"/>
              </a:rPr>
              <a:t> </a:t>
            </a:r>
            <a:r>
              <a:rPr lang="en-US" altLang="it-IT" sz="4265" dirty="0" err="1">
                <a:latin typeface="Calibri" panose="020F0502020204030204" pitchFamily="34" charset="0"/>
              </a:rPr>
              <a:t>focalizzare</a:t>
            </a:r>
            <a:r>
              <a:rPr lang="en-US" altLang="it-IT" sz="4265" dirty="0">
                <a:latin typeface="Calibri" panose="020F0502020204030204" pitchFamily="34" charset="0"/>
              </a:rPr>
              <a:t> bene </a:t>
            </a:r>
            <a:r>
              <a:rPr lang="en-US" altLang="it-IT" sz="4265" dirty="0" err="1">
                <a:latin typeface="Calibri" panose="020F0502020204030204" pitchFamily="34" charset="0"/>
              </a:rPr>
              <a:t>il</a:t>
            </a:r>
            <a:r>
              <a:rPr lang="en-US" altLang="it-IT" sz="4265" dirty="0">
                <a:latin typeface="Calibri" panose="020F0502020204030204" pitchFamily="34" charset="0"/>
              </a:rPr>
              <a:t> </a:t>
            </a:r>
            <a:r>
              <a:rPr lang="en-US" altLang="it-IT" sz="4265" dirty="0" err="1">
                <a:latin typeface="Calibri" panose="020F0502020204030204" pitchFamily="34" charset="0"/>
              </a:rPr>
              <a:t>titolo</a:t>
            </a:r>
            <a:r>
              <a:rPr lang="en-US" altLang="it-IT" sz="4265" dirty="0">
                <a:latin typeface="Calibri" panose="020F0502020204030204" pitchFamily="34" charset="0"/>
              </a:rPr>
              <a:t> </a:t>
            </a:r>
            <a:r>
              <a:rPr lang="en-US" altLang="it-IT" sz="4265" dirty="0" err="1">
                <a:latin typeface="Calibri" panose="020F0502020204030204" pitchFamily="34" charset="0"/>
              </a:rPr>
              <a:t>quando</a:t>
            </a:r>
            <a:r>
              <a:rPr lang="en-US" altLang="it-IT" sz="4265" dirty="0">
                <a:latin typeface="Calibri" panose="020F0502020204030204" pitchFamily="34" charset="0"/>
              </a:rPr>
              <a:t> </a:t>
            </a:r>
            <a:r>
              <a:rPr lang="en-US" altLang="it-IT" sz="4265" dirty="0" err="1">
                <a:latin typeface="Calibri" panose="020F0502020204030204" pitchFamily="34" charset="0"/>
              </a:rPr>
              <a:t>si</a:t>
            </a:r>
            <a:r>
              <a:rPr lang="en-US" altLang="it-IT" sz="4265" dirty="0">
                <a:latin typeface="Calibri" panose="020F0502020204030204" pitchFamily="34" charset="0"/>
              </a:rPr>
              <a:t> </a:t>
            </a:r>
            <a:r>
              <a:rPr lang="en-US" altLang="it-IT" sz="4265" dirty="0" err="1">
                <a:latin typeface="Calibri" panose="020F0502020204030204" pitchFamily="34" charset="0"/>
              </a:rPr>
              <a:t>sceglie</a:t>
            </a:r>
            <a:r>
              <a:rPr lang="en-US" altLang="it-IT" sz="4265" dirty="0">
                <a:latin typeface="Calibri" panose="020F0502020204030204" pitchFamily="34" charset="0"/>
              </a:rPr>
              <a:t> </a:t>
            </a:r>
            <a:r>
              <a:rPr lang="en-US" altLang="it-IT" sz="4265" dirty="0" err="1">
                <a:latin typeface="Calibri" panose="020F0502020204030204" pitchFamily="34" charset="0"/>
              </a:rPr>
              <a:t>una</a:t>
            </a:r>
            <a:r>
              <a:rPr lang="en-US" altLang="it-IT" sz="4265" dirty="0">
                <a:latin typeface="Calibri" panose="020F0502020204030204" pitchFamily="34" charset="0"/>
              </a:rPr>
              <a:t> </a:t>
            </a:r>
            <a:r>
              <a:rPr lang="en-US" altLang="it-IT" sz="4265" dirty="0" err="1">
                <a:latin typeface="Calibri" panose="020F0502020204030204" pitchFamily="34" charset="0"/>
              </a:rPr>
              <a:t>storia</a:t>
            </a:r>
            <a:r>
              <a:rPr lang="en-US" altLang="it-IT" sz="4265" dirty="0">
                <a:latin typeface="Calibri" panose="020F0502020204030204" pitchFamily="34" charset="0"/>
              </a:rPr>
              <a:t>. Il </a:t>
            </a:r>
            <a:r>
              <a:rPr lang="en-US" altLang="it-IT" sz="4265" dirty="0" err="1">
                <a:latin typeface="Calibri" panose="020F0502020204030204" pitchFamily="34" charset="0"/>
              </a:rPr>
              <a:t>titolo</a:t>
            </a:r>
            <a:r>
              <a:rPr lang="en-US" altLang="it-IT" sz="4265" dirty="0">
                <a:latin typeface="Calibri" panose="020F0502020204030204" pitchFamily="34" charset="0"/>
              </a:rPr>
              <a:t> ha la </a:t>
            </a:r>
            <a:r>
              <a:rPr lang="en-US" altLang="it-IT" sz="4265" dirty="0" err="1">
                <a:latin typeface="Calibri" panose="020F0502020204030204" pitchFamily="34" charset="0"/>
              </a:rPr>
              <a:t>sua</a:t>
            </a:r>
            <a:r>
              <a:rPr lang="en-US" altLang="it-IT" sz="4265" dirty="0">
                <a:latin typeface="Calibri" panose="020F0502020204030204" pitchFamily="34" charset="0"/>
              </a:rPr>
              <a:t> </a:t>
            </a:r>
            <a:r>
              <a:rPr lang="en-US" altLang="it-IT" sz="4265" dirty="0" err="1">
                <a:latin typeface="Calibri" panose="020F0502020204030204" pitchFamily="34" charset="0"/>
              </a:rPr>
              <a:t>funzione</a:t>
            </a:r>
            <a:r>
              <a:rPr lang="en-US" altLang="it-IT" sz="4265" dirty="0">
                <a:latin typeface="Calibri" panose="020F0502020204030204" pitchFamily="34" charset="0"/>
              </a:rPr>
              <a:t> di </a:t>
            </a:r>
            <a:r>
              <a:rPr lang="en-US" altLang="it-IT" sz="4265" dirty="0" err="1">
                <a:latin typeface="Calibri" panose="020F0502020204030204" pitchFamily="34" charset="0"/>
              </a:rPr>
              <a:t>introdurre</a:t>
            </a:r>
            <a:r>
              <a:rPr lang="en-US" altLang="it-IT" sz="4265" dirty="0">
                <a:latin typeface="Calibri" panose="020F0502020204030204" pitchFamily="34" charset="0"/>
              </a:rPr>
              <a:t> </a:t>
            </a:r>
            <a:r>
              <a:rPr lang="en-US" altLang="it-IT" sz="4265" dirty="0" err="1">
                <a:latin typeface="Calibri" panose="020F0502020204030204" pitchFamily="34" charset="0"/>
              </a:rPr>
              <a:t>l’argomento</a:t>
            </a:r>
            <a:r>
              <a:rPr lang="en-US" altLang="it-IT" sz="4265" dirty="0">
                <a:latin typeface="Calibri" panose="020F0502020204030204" pitchFamily="34" charset="0"/>
              </a:rPr>
              <a:t> ma </a:t>
            </a:r>
            <a:r>
              <a:rPr lang="en-US" altLang="it-IT" sz="4265" dirty="0" err="1">
                <a:latin typeface="Calibri" panose="020F0502020204030204" pitchFamily="34" charset="0"/>
              </a:rPr>
              <a:t>anche</a:t>
            </a:r>
            <a:r>
              <a:rPr lang="en-US" altLang="it-IT" sz="4265" dirty="0">
                <a:latin typeface="Calibri" panose="020F0502020204030204" pitchFamily="34" charset="0"/>
              </a:rPr>
              <a:t> di </a:t>
            </a:r>
            <a:r>
              <a:rPr lang="en-US" altLang="it-IT" sz="4265" dirty="0" err="1">
                <a:latin typeface="Calibri" panose="020F0502020204030204" pitchFamily="34" charset="0"/>
              </a:rPr>
              <a:t>lasciare</a:t>
            </a:r>
            <a:r>
              <a:rPr lang="en-US" altLang="it-IT" sz="4265" dirty="0">
                <a:latin typeface="Calibri" panose="020F0502020204030204" pitchFamily="34" charset="0"/>
              </a:rPr>
              <a:t> </a:t>
            </a:r>
            <a:r>
              <a:rPr lang="en-US" altLang="it-IT" sz="4265" dirty="0" err="1">
                <a:latin typeface="Calibri" panose="020F0502020204030204" pitchFamily="34" charset="0"/>
              </a:rPr>
              <a:t>intravedere</a:t>
            </a:r>
            <a:r>
              <a:rPr lang="en-US" altLang="it-IT" sz="4265" dirty="0">
                <a:latin typeface="Calibri" panose="020F0502020204030204" pitchFamily="34" charset="0"/>
              </a:rPr>
              <a:t> la morale </a:t>
            </a:r>
            <a:r>
              <a:rPr lang="en-US" altLang="it-IT" sz="4265" dirty="0" err="1">
                <a:latin typeface="Calibri" panose="020F0502020204030204" pitchFamily="34" charset="0"/>
              </a:rPr>
              <a:t>che</a:t>
            </a:r>
            <a:r>
              <a:rPr lang="en-US" altLang="it-IT" sz="4265" dirty="0">
                <a:latin typeface="Calibri" panose="020F0502020204030204" pitchFamily="34" charset="0"/>
              </a:rPr>
              <a:t> la </a:t>
            </a:r>
            <a:r>
              <a:rPr lang="en-US" altLang="it-IT" sz="4265" dirty="0" err="1">
                <a:latin typeface="Calibri" panose="020F0502020204030204" pitchFamily="34" charset="0"/>
              </a:rPr>
              <a:t>storia</a:t>
            </a:r>
            <a:r>
              <a:rPr lang="en-US" altLang="it-IT" sz="4265" dirty="0">
                <a:latin typeface="Calibri" panose="020F0502020204030204" pitchFamily="34" charset="0"/>
              </a:rPr>
              <a:t> </a:t>
            </a:r>
            <a:r>
              <a:rPr lang="en-US" altLang="it-IT" sz="4265" dirty="0" err="1">
                <a:latin typeface="Calibri" panose="020F0502020204030204" pitchFamily="34" charset="0"/>
              </a:rPr>
              <a:t>racchiude</a:t>
            </a:r>
            <a:r>
              <a:rPr lang="en-US" altLang="it-IT" sz="4265" dirty="0">
                <a:latin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0378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450984" y="374536"/>
            <a:ext cx="8140305" cy="763880"/>
          </a:xfrm>
          <a:ln/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buClrTx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en-US" altLang="it-IT" sz="5865" b="1" dirty="0">
                <a:solidFill>
                  <a:schemeClr val="tx1"/>
                </a:solidFill>
              </a:rPr>
              <a:t>SOGGETTO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73021" y="1905522"/>
            <a:ext cx="10254344" cy="4883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598823" fontAlgn="base">
              <a:spcBef>
                <a:spcPct val="0"/>
              </a:spcBef>
              <a:spcAft>
                <a:spcPts val="1899"/>
              </a:spcAft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en-US" altLang="it-IT" sz="3999" dirty="0">
                <a:latin typeface="Calibri" panose="020F0502020204030204" pitchFamily="34" charset="0"/>
              </a:rPr>
              <a:t>Il </a:t>
            </a:r>
            <a:r>
              <a:rPr lang="en-US" altLang="it-IT" sz="3999" dirty="0" err="1">
                <a:latin typeface="Calibri" panose="020F0502020204030204" pitchFamily="34" charset="0"/>
              </a:rPr>
              <a:t>soggetto</a:t>
            </a:r>
            <a:r>
              <a:rPr lang="en-US" altLang="it-IT" sz="3999" dirty="0">
                <a:latin typeface="Calibri" panose="020F0502020204030204" pitchFamily="34" charset="0"/>
              </a:rPr>
              <a:t> è </a:t>
            </a:r>
            <a:r>
              <a:rPr lang="en-US" altLang="it-IT" sz="3999" dirty="0" err="1">
                <a:latin typeface="Calibri" panose="020F0502020204030204" pitchFamily="34" charset="0"/>
              </a:rPr>
              <a:t>il</a:t>
            </a:r>
            <a:r>
              <a:rPr lang="en-US" altLang="it-IT" sz="3999" dirty="0">
                <a:latin typeface="Calibri" panose="020F0502020204030204" pitchFamily="34" charset="0"/>
              </a:rPr>
              <a:t> </a:t>
            </a:r>
            <a:r>
              <a:rPr lang="en-US" altLang="it-IT" sz="3999" dirty="0" err="1">
                <a:latin typeface="Calibri" panose="020F0502020204030204" pitchFamily="34" charset="0"/>
              </a:rPr>
              <a:t>riassunto</a:t>
            </a:r>
            <a:r>
              <a:rPr lang="en-US" altLang="it-IT" sz="3999" dirty="0">
                <a:latin typeface="Calibri" panose="020F0502020204030204" pitchFamily="34" charset="0"/>
              </a:rPr>
              <a:t>, la </a:t>
            </a:r>
            <a:r>
              <a:rPr lang="en-US" altLang="it-IT" sz="3999" dirty="0" err="1">
                <a:latin typeface="Calibri" panose="020F0502020204030204" pitchFamily="34" charset="0"/>
              </a:rPr>
              <a:t>sintesi</a:t>
            </a:r>
            <a:r>
              <a:rPr lang="en-US" altLang="it-IT" sz="3999" dirty="0">
                <a:latin typeface="Calibri" panose="020F0502020204030204" pitchFamily="34" charset="0"/>
              </a:rPr>
              <a:t> </a:t>
            </a:r>
            <a:r>
              <a:rPr lang="en-US" altLang="it-IT" sz="3999" dirty="0" err="1">
                <a:latin typeface="Calibri" panose="020F0502020204030204" pitchFamily="34" charset="0"/>
              </a:rPr>
              <a:t>della</a:t>
            </a:r>
            <a:r>
              <a:rPr lang="en-US" altLang="it-IT" sz="3999" dirty="0">
                <a:latin typeface="Calibri" panose="020F0502020204030204" pitchFamily="34" charset="0"/>
              </a:rPr>
              <a:t> </a:t>
            </a:r>
            <a:r>
              <a:rPr lang="en-US" altLang="it-IT" sz="3999" dirty="0" err="1">
                <a:latin typeface="Calibri" panose="020F0502020204030204" pitchFamily="34" charset="0"/>
              </a:rPr>
              <a:t>storia</a:t>
            </a:r>
            <a:r>
              <a:rPr lang="en-US" altLang="it-IT" sz="3999" dirty="0">
                <a:latin typeface="Calibri" panose="020F0502020204030204" pitchFamily="34" charset="0"/>
              </a:rPr>
              <a:t> con la </a:t>
            </a:r>
            <a:r>
              <a:rPr lang="en-US" altLang="it-IT" sz="3999" dirty="0" err="1">
                <a:latin typeface="Calibri" panose="020F0502020204030204" pitchFamily="34" charset="0"/>
              </a:rPr>
              <a:t>rappresentazione</a:t>
            </a:r>
            <a:r>
              <a:rPr lang="en-US" altLang="it-IT" sz="3999" dirty="0">
                <a:latin typeface="Calibri" panose="020F0502020204030204" pitchFamily="34" charset="0"/>
              </a:rPr>
              <a:t> del/</a:t>
            </a:r>
            <a:r>
              <a:rPr lang="en-US" altLang="it-IT" sz="3999" dirty="0" err="1">
                <a:latin typeface="Calibri" panose="020F0502020204030204" pitchFamily="34" charset="0"/>
              </a:rPr>
              <a:t>i</a:t>
            </a:r>
            <a:r>
              <a:rPr lang="en-US" altLang="it-IT" sz="3999" dirty="0">
                <a:latin typeface="Calibri" panose="020F0502020204030204" pitchFamily="34" charset="0"/>
              </a:rPr>
              <a:t> </a:t>
            </a:r>
            <a:r>
              <a:rPr lang="en-US" altLang="it-IT" sz="3999" dirty="0" err="1">
                <a:latin typeface="Calibri" panose="020F0502020204030204" pitchFamily="34" charset="0"/>
              </a:rPr>
              <a:t>protagonista</a:t>
            </a:r>
            <a:r>
              <a:rPr lang="en-US" altLang="it-IT" sz="3999" dirty="0">
                <a:latin typeface="Calibri" panose="020F0502020204030204" pitchFamily="34" charset="0"/>
              </a:rPr>
              <a:t>/</a:t>
            </a:r>
            <a:r>
              <a:rPr lang="en-US" altLang="it-IT" sz="3999" dirty="0" err="1">
                <a:latin typeface="Calibri" panose="020F0502020204030204" pitchFamily="34" charset="0"/>
              </a:rPr>
              <a:t>i</a:t>
            </a:r>
            <a:r>
              <a:rPr lang="en-US" altLang="it-IT" sz="3999" dirty="0">
                <a:latin typeface="Calibri" panose="020F0502020204030204" pitchFamily="34" charset="0"/>
              </a:rPr>
              <a:t>, del </a:t>
            </a:r>
            <a:r>
              <a:rPr lang="en-US" altLang="it-IT" sz="3999" dirty="0" err="1">
                <a:latin typeface="Calibri" panose="020F0502020204030204" pitchFamily="34" charset="0"/>
              </a:rPr>
              <a:t>percorso</a:t>
            </a:r>
            <a:r>
              <a:rPr lang="en-US" altLang="it-IT" sz="3999" dirty="0">
                <a:latin typeface="Calibri" panose="020F0502020204030204" pitchFamily="34" charset="0"/>
              </a:rPr>
              <a:t> </a:t>
            </a:r>
            <a:r>
              <a:rPr lang="en-US" altLang="it-IT" sz="3999" dirty="0" err="1">
                <a:latin typeface="Calibri" panose="020F0502020204030204" pitchFamily="34" charset="0"/>
              </a:rPr>
              <a:t>che</a:t>
            </a:r>
            <a:r>
              <a:rPr lang="en-US" altLang="it-IT" sz="3999" dirty="0">
                <a:latin typeface="Calibri" panose="020F0502020204030204" pitchFamily="34" charset="0"/>
              </a:rPr>
              <a:t> </a:t>
            </a:r>
            <a:r>
              <a:rPr lang="en-US" altLang="it-IT" sz="3999" dirty="0" err="1">
                <a:latin typeface="Calibri" panose="020F0502020204030204" pitchFamily="34" charset="0"/>
              </a:rPr>
              <a:t>compie</a:t>
            </a:r>
            <a:r>
              <a:rPr lang="en-US" altLang="it-IT" sz="3999" dirty="0">
                <a:latin typeface="Calibri" panose="020F0502020204030204" pitchFamily="34" charset="0"/>
              </a:rPr>
              <a:t> </a:t>
            </a:r>
            <a:r>
              <a:rPr lang="en-US" altLang="it-IT" sz="3999" dirty="0" err="1">
                <a:latin typeface="Calibri" panose="020F0502020204030204" pitchFamily="34" charset="0"/>
              </a:rPr>
              <a:t>dalla</a:t>
            </a:r>
            <a:r>
              <a:rPr lang="en-US" altLang="it-IT" sz="3999" dirty="0">
                <a:latin typeface="Calibri" panose="020F0502020204030204" pitchFamily="34" charset="0"/>
              </a:rPr>
              <a:t> </a:t>
            </a:r>
            <a:r>
              <a:rPr lang="en-US" altLang="it-IT" sz="3999" dirty="0" err="1">
                <a:latin typeface="Calibri" panose="020F0502020204030204" pitchFamily="34" charset="0"/>
              </a:rPr>
              <a:t>partenza</a:t>
            </a:r>
            <a:r>
              <a:rPr lang="en-US" altLang="it-IT" sz="3999" dirty="0">
                <a:latin typeface="Calibri" panose="020F0502020204030204" pitchFamily="34" charset="0"/>
              </a:rPr>
              <a:t> </a:t>
            </a:r>
            <a:r>
              <a:rPr lang="en-US" altLang="it-IT" sz="3999" dirty="0" err="1">
                <a:latin typeface="Calibri" panose="020F0502020204030204" pitchFamily="34" charset="0"/>
              </a:rPr>
              <a:t>all’arrivo</a:t>
            </a:r>
            <a:r>
              <a:rPr lang="en-US" altLang="it-IT" sz="3999" dirty="0">
                <a:latin typeface="Calibri" panose="020F0502020204030204" pitchFamily="34" charset="0"/>
              </a:rPr>
              <a:t>, </a:t>
            </a:r>
            <a:r>
              <a:rPr lang="en-US" altLang="it-IT" sz="3999" dirty="0" err="1">
                <a:latin typeface="Calibri" panose="020F0502020204030204" pitchFamily="34" charset="0"/>
              </a:rPr>
              <a:t>il</a:t>
            </a:r>
            <a:r>
              <a:rPr lang="en-US" altLang="it-IT" sz="3999" dirty="0">
                <a:latin typeface="Calibri" panose="020F0502020204030204" pitchFamily="34" charset="0"/>
              </a:rPr>
              <a:t> </a:t>
            </a:r>
            <a:r>
              <a:rPr lang="en-US" altLang="it-IT" sz="3999" dirty="0" err="1">
                <a:latin typeface="Calibri" panose="020F0502020204030204" pitchFamily="34" charset="0"/>
              </a:rPr>
              <a:t>racconto</a:t>
            </a:r>
            <a:r>
              <a:rPr lang="en-US" altLang="it-IT" sz="3999" dirty="0">
                <a:latin typeface="Calibri" panose="020F0502020204030204" pitchFamily="34" charset="0"/>
              </a:rPr>
              <a:t> del </a:t>
            </a:r>
            <a:r>
              <a:rPr lang="en-US" altLang="it-IT" sz="3999" dirty="0" err="1">
                <a:latin typeface="Calibri" panose="020F0502020204030204" pitchFamily="34" charset="0"/>
              </a:rPr>
              <a:t>ritorno</a:t>
            </a:r>
            <a:r>
              <a:rPr lang="en-US" altLang="it-IT" sz="3999" dirty="0">
                <a:latin typeface="Calibri" panose="020F0502020204030204" pitchFamily="34" charset="0"/>
              </a:rPr>
              <a:t> a casa con </a:t>
            </a:r>
            <a:r>
              <a:rPr lang="en-US" altLang="it-IT" sz="3999" dirty="0" err="1">
                <a:latin typeface="Calibri" panose="020F0502020204030204" pitchFamily="34" charset="0"/>
              </a:rPr>
              <a:t>l’</a:t>
            </a:r>
            <a:r>
              <a:rPr lang="en-US" altLang="it-IT" sz="3999" i="1" dirty="0" err="1">
                <a:latin typeface="Calibri" panose="020F0502020204030204" pitchFamily="34" charset="0"/>
              </a:rPr>
              <a:t>elisir</a:t>
            </a:r>
            <a:r>
              <a:rPr lang="en-US" altLang="it-IT" sz="3999" dirty="0">
                <a:latin typeface="Calibri" panose="020F0502020204030204" pitchFamily="34" charset="0"/>
              </a:rPr>
              <a:t>, </a:t>
            </a:r>
            <a:r>
              <a:rPr lang="en-US" altLang="it-IT" sz="3999" dirty="0" err="1">
                <a:latin typeface="Calibri" panose="020F0502020204030204" pitchFamily="34" charset="0"/>
              </a:rPr>
              <a:t>ovvero</a:t>
            </a:r>
            <a:r>
              <a:rPr lang="en-US" altLang="it-IT" sz="3999" dirty="0">
                <a:latin typeface="Calibri" panose="020F0502020204030204" pitchFamily="34" charset="0"/>
              </a:rPr>
              <a:t> </a:t>
            </a:r>
            <a:r>
              <a:rPr lang="en-US" altLang="it-IT" sz="3999" dirty="0" err="1">
                <a:latin typeface="Calibri" panose="020F0502020204030204" pitchFamily="34" charset="0"/>
              </a:rPr>
              <a:t>l’apprendimento</a:t>
            </a:r>
            <a:r>
              <a:rPr lang="en-US" altLang="it-IT" sz="3999" dirty="0">
                <a:latin typeface="Calibri" panose="020F0502020204030204" pitchFamily="34" charset="0"/>
              </a:rPr>
              <a:t> e </a:t>
            </a:r>
            <a:r>
              <a:rPr lang="en-US" altLang="it-IT" sz="3999" dirty="0" err="1">
                <a:latin typeface="Calibri" panose="020F0502020204030204" pitchFamily="34" charset="0"/>
              </a:rPr>
              <a:t>l’avvenuto</a:t>
            </a:r>
            <a:r>
              <a:rPr lang="en-US" altLang="it-IT" sz="3999" dirty="0">
                <a:latin typeface="Calibri" panose="020F0502020204030204" pitchFamily="34" charset="0"/>
              </a:rPr>
              <a:t> </a:t>
            </a:r>
            <a:r>
              <a:rPr lang="en-US" altLang="it-IT" sz="3999" dirty="0" err="1">
                <a:latin typeface="Calibri" panose="020F0502020204030204" pitchFamily="34" charset="0"/>
              </a:rPr>
              <a:t>cambiamento</a:t>
            </a:r>
            <a:r>
              <a:rPr lang="en-US" altLang="it-IT" sz="3999" dirty="0">
                <a:latin typeface="Calibri" panose="020F0502020204030204" pitchFamily="34" charset="0"/>
              </a:rPr>
              <a:t>. Da </a:t>
            </a:r>
            <a:r>
              <a:rPr lang="en-US" altLang="it-IT" sz="3999" dirty="0" err="1">
                <a:latin typeface="Calibri" panose="020F0502020204030204" pitchFamily="34" charset="0"/>
              </a:rPr>
              <a:t>scrivere</a:t>
            </a:r>
            <a:r>
              <a:rPr lang="en-US" altLang="it-IT" sz="3999" dirty="0">
                <a:latin typeface="Calibri" panose="020F0502020204030204" pitchFamily="34" charset="0"/>
              </a:rPr>
              <a:t> </a:t>
            </a:r>
            <a:r>
              <a:rPr lang="en-US" altLang="it-IT" sz="3999" dirty="0" err="1">
                <a:latin typeface="Calibri" panose="020F0502020204030204" pitchFamily="34" charset="0"/>
              </a:rPr>
              <a:t>negli</a:t>
            </a:r>
            <a:r>
              <a:rPr lang="en-US" altLang="it-IT" sz="3999" dirty="0">
                <a:latin typeface="Calibri" panose="020F0502020204030204" pitchFamily="34" charset="0"/>
              </a:rPr>
              <a:t> </a:t>
            </a:r>
            <a:r>
              <a:rPr lang="en-US" altLang="it-IT" sz="3999" dirty="0" err="1">
                <a:latin typeface="Calibri" panose="020F0502020204030204" pitchFamily="34" charset="0"/>
              </a:rPr>
              <a:t>spazi</a:t>
            </a:r>
            <a:r>
              <a:rPr lang="en-US" altLang="it-IT" sz="3999" dirty="0">
                <a:latin typeface="Calibri" panose="020F0502020204030204" pitchFamily="34" charset="0"/>
              </a:rPr>
              <a:t> </a:t>
            </a:r>
            <a:r>
              <a:rPr lang="en-US" altLang="it-IT" sz="3999" dirty="0" err="1">
                <a:latin typeface="Calibri" panose="020F0502020204030204" pitchFamily="34" charset="0"/>
              </a:rPr>
              <a:t>previsti</a:t>
            </a:r>
            <a:r>
              <a:rPr lang="en-US" altLang="it-IT" sz="4265" dirty="0">
                <a:latin typeface="Calibri" panose="020F050202020403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61996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32675" y="383867"/>
            <a:ext cx="8140305" cy="763880"/>
          </a:xfrm>
          <a:ln/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buClrTx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en-US" altLang="it-IT" sz="5865" b="1" dirty="0"/>
              <a:t>STRUTTURA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73018" y="1707500"/>
            <a:ext cx="10804851" cy="405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598823" fontAlgn="base">
              <a:spcBef>
                <a:spcPct val="0"/>
              </a:spcBef>
              <a:spcAft>
                <a:spcPts val="1899"/>
              </a:spcAft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en-US" altLang="it-IT" sz="3999" dirty="0" err="1">
                <a:latin typeface="Calibri" panose="020F0502020204030204" pitchFamily="34" charset="0"/>
              </a:rPr>
              <a:t>Nello</a:t>
            </a:r>
            <a:r>
              <a:rPr lang="en-US" altLang="it-IT" sz="3999" dirty="0">
                <a:latin typeface="Calibri" panose="020F0502020204030204" pitchFamily="34" charset="0"/>
              </a:rPr>
              <a:t> </a:t>
            </a:r>
            <a:r>
              <a:rPr lang="en-US" altLang="it-IT" sz="3999" dirty="0" err="1">
                <a:latin typeface="Calibri" panose="020F0502020204030204" pitchFamily="34" charset="0"/>
              </a:rPr>
              <a:t>scrivere</a:t>
            </a:r>
            <a:r>
              <a:rPr lang="en-US" altLang="it-IT" sz="3999" dirty="0">
                <a:latin typeface="Calibri" panose="020F0502020204030204" pitchFamily="34" charset="0"/>
              </a:rPr>
              <a:t> la </a:t>
            </a:r>
            <a:r>
              <a:rPr lang="en-US" altLang="it-IT" sz="3999" dirty="0" err="1">
                <a:latin typeface="Calibri" panose="020F0502020204030204" pitchFamily="34" charset="0"/>
              </a:rPr>
              <a:t>sceneggiatura</a:t>
            </a:r>
            <a:r>
              <a:rPr lang="en-US" altLang="it-IT" sz="3999" dirty="0">
                <a:latin typeface="Calibri" panose="020F0502020204030204" pitchFamily="34" charset="0"/>
              </a:rPr>
              <a:t>, </a:t>
            </a:r>
            <a:r>
              <a:rPr lang="en-US" altLang="it-IT" sz="3999" dirty="0" err="1">
                <a:latin typeface="Calibri" panose="020F0502020204030204" pitchFamily="34" charset="0"/>
              </a:rPr>
              <a:t>occorre</a:t>
            </a:r>
            <a:r>
              <a:rPr lang="en-US" altLang="it-IT" sz="3999" dirty="0">
                <a:latin typeface="Calibri" panose="020F0502020204030204" pitchFamily="34" charset="0"/>
              </a:rPr>
              <a:t> </a:t>
            </a:r>
            <a:r>
              <a:rPr lang="en-US" altLang="it-IT" sz="3999" dirty="0" err="1">
                <a:latin typeface="Calibri" panose="020F0502020204030204" pitchFamily="34" charset="0"/>
              </a:rPr>
              <a:t>tenere</a:t>
            </a:r>
            <a:r>
              <a:rPr lang="en-US" altLang="it-IT" sz="3999" dirty="0">
                <a:latin typeface="Calibri" panose="020F0502020204030204" pitchFamily="34" charset="0"/>
              </a:rPr>
              <a:t> </a:t>
            </a:r>
            <a:r>
              <a:rPr lang="en-US" altLang="it-IT" sz="3999" dirty="0" err="1">
                <a:latin typeface="Calibri" panose="020F0502020204030204" pitchFamily="34" charset="0"/>
              </a:rPr>
              <a:t>presente</a:t>
            </a:r>
            <a:r>
              <a:rPr lang="en-US" altLang="it-IT" sz="3999" dirty="0">
                <a:latin typeface="Calibri" panose="020F0502020204030204" pitchFamily="34" charset="0"/>
              </a:rPr>
              <a:t> 4 </a:t>
            </a:r>
            <a:r>
              <a:rPr lang="en-US" altLang="it-IT" sz="3999" dirty="0" err="1">
                <a:latin typeface="Calibri" panose="020F0502020204030204" pitchFamily="34" charset="0"/>
              </a:rPr>
              <a:t>elementi</a:t>
            </a:r>
            <a:r>
              <a:rPr lang="en-US" altLang="it-IT" sz="3999" dirty="0">
                <a:latin typeface="Calibri" panose="020F0502020204030204" pitchFamily="34" charset="0"/>
              </a:rPr>
              <a:t>:</a:t>
            </a:r>
          </a:p>
          <a:p>
            <a:pPr defTabSz="598823" fontAlgn="base">
              <a:spcBef>
                <a:spcPct val="0"/>
              </a:spcBef>
              <a:spcAft>
                <a:spcPts val="1899"/>
              </a:spcAft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en-US" altLang="it-IT" sz="3600" dirty="0">
                <a:latin typeface="Calibri" panose="020F0502020204030204" pitchFamily="34" charset="0"/>
              </a:rPr>
              <a:t>1-IL MONDO ORDINARIO</a:t>
            </a:r>
          </a:p>
          <a:p>
            <a:pPr defTabSz="598823" fontAlgn="base">
              <a:spcBef>
                <a:spcPct val="0"/>
              </a:spcBef>
              <a:spcAft>
                <a:spcPts val="1899"/>
              </a:spcAft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en-US" altLang="it-IT" sz="3600" dirty="0">
                <a:latin typeface="Calibri" panose="020F0502020204030204" pitchFamily="34" charset="0"/>
              </a:rPr>
              <a:t>2-LA CRISI</a:t>
            </a:r>
          </a:p>
          <a:p>
            <a:pPr defTabSz="598823" fontAlgn="base">
              <a:spcBef>
                <a:spcPct val="0"/>
              </a:spcBef>
              <a:spcAft>
                <a:spcPts val="1899"/>
              </a:spcAft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en-US" altLang="it-IT" sz="3600" dirty="0">
                <a:latin typeface="Calibri" panose="020F0502020204030204" pitchFamily="34" charset="0"/>
              </a:rPr>
              <a:t>3-LE PROVE</a:t>
            </a:r>
          </a:p>
          <a:p>
            <a:pPr defTabSz="598823" fontAlgn="base">
              <a:spcBef>
                <a:spcPct val="0"/>
              </a:spcBef>
              <a:spcAft>
                <a:spcPts val="1899"/>
              </a:spcAft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en-US" altLang="it-IT" sz="3600" dirty="0">
                <a:latin typeface="Calibri" panose="020F0502020204030204" pitchFamily="34" charset="0"/>
              </a:rPr>
              <a:t>4-IL NUOVO MONDO</a:t>
            </a:r>
            <a:r>
              <a:rPr lang="en-US" altLang="it-IT" sz="3999" dirty="0">
                <a:latin typeface="Calibri" panose="020F0502020204030204" pitchFamily="34" charset="0"/>
              </a:rPr>
              <a:t> </a:t>
            </a:r>
          </a:p>
          <a:p>
            <a:pPr defTabSz="598823" fontAlgn="base">
              <a:spcBef>
                <a:spcPct val="0"/>
              </a:spcBef>
              <a:spcAft>
                <a:spcPts val="1899"/>
              </a:spcAft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endParaRPr lang="en-US" altLang="it-IT" sz="3999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86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803851" y="374535"/>
            <a:ext cx="10584300" cy="81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59882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en-US" altLang="it-IT" sz="5865" b="1" dirty="0">
                <a:solidFill>
                  <a:schemeClr val="tx1"/>
                </a:solidFill>
                <a:latin typeface="Calibri" panose="020F0502020204030204" pitchFamily="34" charset="0"/>
              </a:rPr>
              <a:t>IL MONDO ORDINARIO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77437" y="2592118"/>
            <a:ext cx="5385255" cy="303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 marL="431800" indent="-32226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575546" indent="-429544" defTabSz="598823" fontAlgn="base">
              <a:spcBef>
                <a:spcPct val="0"/>
              </a:spcBef>
              <a:spcAft>
                <a:spcPts val="1899"/>
              </a:spcAft>
              <a:buSzPct val="45000"/>
              <a:tabLst>
                <a:tab pos="575546" algn="l"/>
                <a:tab pos="1172252" algn="l"/>
                <a:tab pos="1771075" algn="l"/>
                <a:tab pos="2369896" algn="l"/>
                <a:tab pos="2968719" algn="l"/>
                <a:tab pos="3567540" algn="l"/>
                <a:tab pos="4166363" algn="l"/>
                <a:tab pos="4765184" algn="l"/>
                <a:tab pos="5364007" algn="l"/>
                <a:tab pos="5962828" algn="l"/>
                <a:tab pos="6561651" algn="l"/>
                <a:tab pos="7160472" algn="l"/>
                <a:tab pos="7759295" algn="l"/>
                <a:tab pos="8358116" algn="l"/>
                <a:tab pos="8956939" algn="l"/>
                <a:tab pos="9555760" algn="l"/>
                <a:tab pos="10154583" algn="l"/>
                <a:tab pos="10753404" algn="l"/>
                <a:tab pos="11352227" algn="l"/>
                <a:tab pos="11951048" algn="l"/>
                <a:tab pos="12549871" algn="l"/>
              </a:tabLst>
            </a:pPr>
            <a:endParaRPr lang="en-US" altLang="it-IT" sz="5865" dirty="0">
              <a:solidFill>
                <a:srgbClr val="FFFF66"/>
              </a:solidFill>
              <a:latin typeface="Calibri" panose="020F0502020204030204" pitchFamily="34" charset="0"/>
            </a:endParaRPr>
          </a:p>
          <a:p>
            <a:pPr marL="575546" indent="-429544" defTabSz="598823" fontAlgn="base">
              <a:spcBef>
                <a:spcPct val="0"/>
              </a:spcBef>
              <a:spcAft>
                <a:spcPts val="1899"/>
              </a:spcAft>
              <a:buSzPct val="45000"/>
              <a:tabLst>
                <a:tab pos="575546" algn="l"/>
                <a:tab pos="1172252" algn="l"/>
                <a:tab pos="1771075" algn="l"/>
                <a:tab pos="2369896" algn="l"/>
                <a:tab pos="2968719" algn="l"/>
                <a:tab pos="3567540" algn="l"/>
                <a:tab pos="4166363" algn="l"/>
                <a:tab pos="4765184" algn="l"/>
                <a:tab pos="5364007" algn="l"/>
                <a:tab pos="5962828" algn="l"/>
                <a:tab pos="6561651" algn="l"/>
                <a:tab pos="7160472" algn="l"/>
                <a:tab pos="7759295" algn="l"/>
                <a:tab pos="8358116" algn="l"/>
                <a:tab pos="8956939" algn="l"/>
                <a:tab pos="9555760" algn="l"/>
                <a:tab pos="10154583" algn="l"/>
                <a:tab pos="10753404" algn="l"/>
                <a:tab pos="11352227" algn="l"/>
                <a:tab pos="11951048" algn="l"/>
                <a:tab pos="12549871" algn="l"/>
              </a:tabLst>
            </a:pPr>
            <a:r>
              <a:rPr lang="en-US" altLang="it-IT" sz="5865" dirty="0">
                <a:solidFill>
                  <a:srgbClr val="FF0000"/>
                </a:solidFill>
                <a:latin typeface="Calibri" panose="020F0502020204030204" pitchFamily="34" charset="0"/>
              </a:rPr>
              <a:t>COSA E'</a:t>
            </a:r>
            <a:r>
              <a:rPr lang="en-US" altLang="it-IT" sz="5865" dirty="0">
                <a:solidFill>
                  <a:srgbClr val="FFFF66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856892" y="2494781"/>
            <a:ext cx="5387371" cy="303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598823" fontAlgn="base">
              <a:spcBef>
                <a:spcPct val="0"/>
              </a:spcBef>
              <a:spcAft>
                <a:spcPts val="1899"/>
              </a:spcAft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E'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il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mondo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di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partenza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(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il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modello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attuale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) la cui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descrizione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serve ad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introdurre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e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presentare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il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personaggio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; è la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situazione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o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il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contesto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in cui la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storia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nasce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e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si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sviluppa</a:t>
            </a:r>
            <a:r>
              <a:rPr lang="en-US" altLang="it-IT" sz="1599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181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803851" y="374535"/>
            <a:ext cx="10584300" cy="81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59882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en-US" altLang="it-IT" sz="5865" b="1" dirty="0">
                <a:solidFill>
                  <a:schemeClr val="tx1"/>
                </a:solidFill>
                <a:latin typeface="Calibri" panose="020F0502020204030204" pitchFamily="34" charset="0"/>
              </a:rPr>
              <a:t>LA CRISI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77437" y="2592118"/>
            <a:ext cx="5385255" cy="303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 marL="431800" indent="-32226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575546" indent="-429544" defTabSz="598823" fontAlgn="base">
              <a:spcBef>
                <a:spcPct val="0"/>
              </a:spcBef>
              <a:spcAft>
                <a:spcPts val="1899"/>
              </a:spcAft>
              <a:buSzPct val="45000"/>
              <a:tabLst>
                <a:tab pos="575546" algn="l"/>
                <a:tab pos="1172252" algn="l"/>
                <a:tab pos="1771075" algn="l"/>
                <a:tab pos="2369896" algn="l"/>
                <a:tab pos="2968719" algn="l"/>
                <a:tab pos="3567540" algn="l"/>
                <a:tab pos="4166363" algn="l"/>
                <a:tab pos="4765184" algn="l"/>
                <a:tab pos="5364007" algn="l"/>
                <a:tab pos="5962828" algn="l"/>
                <a:tab pos="6561651" algn="l"/>
                <a:tab pos="7160472" algn="l"/>
                <a:tab pos="7759295" algn="l"/>
                <a:tab pos="8358116" algn="l"/>
                <a:tab pos="8956939" algn="l"/>
                <a:tab pos="9555760" algn="l"/>
                <a:tab pos="10154583" algn="l"/>
                <a:tab pos="10753404" algn="l"/>
                <a:tab pos="11352227" algn="l"/>
                <a:tab pos="11951048" algn="l"/>
                <a:tab pos="12549871" algn="l"/>
              </a:tabLst>
            </a:pPr>
            <a:endParaRPr lang="en-US" altLang="it-IT" sz="5865" dirty="0">
              <a:solidFill>
                <a:srgbClr val="FFFF66"/>
              </a:solidFill>
              <a:latin typeface="Calibri" panose="020F0502020204030204" pitchFamily="34" charset="0"/>
            </a:endParaRPr>
          </a:p>
          <a:p>
            <a:pPr marL="575546" indent="-429544" defTabSz="598823" fontAlgn="base">
              <a:spcBef>
                <a:spcPct val="0"/>
              </a:spcBef>
              <a:spcAft>
                <a:spcPts val="1899"/>
              </a:spcAft>
              <a:buSzPct val="45000"/>
              <a:tabLst>
                <a:tab pos="575546" algn="l"/>
                <a:tab pos="1172252" algn="l"/>
                <a:tab pos="1771075" algn="l"/>
                <a:tab pos="2369896" algn="l"/>
                <a:tab pos="2968719" algn="l"/>
                <a:tab pos="3567540" algn="l"/>
                <a:tab pos="4166363" algn="l"/>
                <a:tab pos="4765184" algn="l"/>
                <a:tab pos="5364007" algn="l"/>
                <a:tab pos="5962828" algn="l"/>
                <a:tab pos="6561651" algn="l"/>
                <a:tab pos="7160472" algn="l"/>
                <a:tab pos="7759295" algn="l"/>
                <a:tab pos="8358116" algn="l"/>
                <a:tab pos="8956939" algn="l"/>
                <a:tab pos="9555760" algn="l"/>
                <a:tab pos="10154583" algn="l"/>
                <a:tab pos="10753404" algn="l"/>
                <a:tab pos="11352227" algn="l"/>
                <a:tab pos="11951048" algn="l"/>
                <a:tab pos="12549871" algn="l"/>
              </a:tabLst>
            </a:pPr>
            <a:r>
              <a:rPr lang="en-US" altLang="it-IT" sz="5865" dirty="0">
                <a:solidFill>
                  <a:srgbClr val="FF0000"/>
                </a:solidFill>
                <a:latin typeface="Calibri" panose="020F0502020204030204" pitchFamily="34" charset="0"/>
              </a:rPr>
              <a:t>COSA E'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856892" y="2494781"/>
            <a:ext cx="5387371" cy="303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598823" fontAlgn="base">
              <a:spcBef>
                <a:spcPct val="0"/>
              </a:spcBef>
              <a:spcAft>
                <a:spcPts val="1899"/>
              </a:spcAft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E'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chiamata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anche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urgenza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del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cambiamento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cioè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un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evento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che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mette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in moto la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storia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. In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questa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parte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devono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emergere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i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limiti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e/o le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opportunità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della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199" dirty="0" err="1">
                <a:solidFill>
                  <a:schemeClr val="tx1"/>
                </a:solidFill>
                <a:latin typeface="Calibri" panose="020F0502020204030204" pitchFamily="34" charset="0"/>
              </a:rPr>
              <a:t>storia</a:t>
            </a:r>
            <a:r>
              <a:rPr lang="en-US" altLang="it-IT" sz="3199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8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803851" y="374535"/>
            <a:ext cx="10584300" cy="81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59882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en-US" altLang="it-IT" sz="5865" b="1" dirty="0">
                <a:solidFill>
                  <a:schemeClr val="tx1"/>
                </a:solidFill>
                <a:latin typeface="Calibri" panose="020F0502020204030204" pitchFamily="34" charset="0"/>
              </a:rPr>
              <a:t>LE PROVE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77437" y="2592118"/>
            <a:ext cx="5385255" cy="303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 marL="431800" indent="-32226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575546" indent="-429544" defTabSz="598823" fontAlgn="base">
              <a:spcBef>
                <a:spcPct val="0"/>
              </a:spcBef>
              <a:spcAft>
                <a:spcPts val="1899"/>
              </a:spcAft>
              <a:buSzPct val="45000"/>
              <a:tabLst>
                <a:tab pos="575546" algn="l"/>
                <a:tab pos="1172252" algn="l"/>
                <a:tab pos="1771075" algn="l"/>
                <a:tab pos="2369896" algn="l"/>
                <a:tab pos="2968719" algn="l"/>
                <a:tab pos="3567540" algn="l"/>
                <a:tab pos="4166363" algn="l"/>
                <a:tab pos="4765184" algn="l"/>
                <a:tab pos="5364007" algn="l"/>
                <a:tab pos="5962828" algn="l"/>
                <a:tab pos="6561651" algn="l"/>
                <a:tab pos="7160472" algn="l"/>
                <a:tab pos="7759295" algn="l"/>
                <a:tab pos="8358116" algn="l"/>
                <a:tab pos="8956939" algn="l"/>
                <a:tab pos="9555760" algn="l"/>
                <a:tab pos="10154583" algn="l"/>
                <a:tab pos="10753404" algn="l"/>
                <a:tab pos="11352227" algn="l"/>
                <a:tab pos="11951048" algn="l"/>
                <a:tab pos="12549871" algn="l"/>
              </a:tabLst>
            </a:pPr>
            <a:endParaRPr lang="en-US" altLang="it-IT" sz="5865" dirty="0">
              <a:solidFill>
                <a:srgbClr val="FFFF66"/>
              </a:solidFill>
              <a:latin typeface="Calibri" panose="020F0502020204030204" pitchFamily="34" charset="0"/>
            </a:endParaRPr>
          </a:p>
          <a:p>
            <a:pPr marL="575546" indent="-429544" defTabSz="598823" fontAlgn="base">
              <a:spcBef>
                <a:spcPct val="0"/>
              </a:spcBef>
              <a:spcAft>
                <a:spcPts val="1899"/>
              </a:spcAft>
              <a:buSzPct val="45000"/>
              <a:tabLst>
                <a:tab pos="575546" algn="l"/>
                <a:tab pos="1172252" algn="l"/>
                <a:tab pos="1771075" algn="l"/>
                <a:tab pos="2369896" algn="l"/>
                <a:tab pos="2968719" algn="l"/>
                <a:tab pos="3567540" algn="l"/>
                <a:tab pos="4166363" algn="l"/>
                <a:tab pos="4765184" algn="l"/>
                <a:tab pos="5364007" algn="l"/>
                <a:tab pos="5962828" algn="l"/>
                <a:tab pos="6561651" algn="l"/>
                <a:tab pos="7160472" algn="l"/>
                <a:tab pos="7759295" algn="l"/>
                <a:tab pos="8358116" algn="l"/>
                <a:tab pos="8956939" algn="l"/>
                <a:tab pos="9555760" algn="l"/>
                <a:tab pos="10154583" algn="l"/>
                <a:tab pos="10753404" algn="l"/>
                <a:tab pos="11352227" algn="l"/>
                <a:tab pos="11951048" algn="l"/>
                <a:tab pos="12549871" algn="l"/>
              </a:tabLst>
            </a:pPr>
            <a:r>
              <a:rPr lang="en-US" altLang="it-IT" sz="5865" dirty="0">
                <a:solidFill>
                  <a:srgbClr val="FF0000"/>
                </a:solidFill>
                <a:latin typeface="Calibri" panose="020F0502020204030204" pitchFamily="34" charset="0"/>
              </a:rPr>
              <a:t>COSA SONO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856892" y="2494781"/>
            <a:ext cx="5387371" cy="303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9963" tIns="59981" rIns="119963" bIns="5998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598823" fontAlgn="base">
              <a:spcBef>
                <a:spcPct val="0"/>
              </a:spcBef>
              <a:spcAft>
                <a:spcPts val="1899"/>
              </a:spcAft>
              <a:buSzPct val="100000"/>
              <a:tabLst>
                <a:tab pos="0" algn="l"/>
                <a:tab pos="596706" algn="l"/>
                <a:tab pos="1195529" algn="l"/>
                <a:tab pos="1794350" algn="l"/>
                <a:tab pos="2393173" algn="l"/>
                <a:tab pos="2991994" algn="l"/>
                <a:tab pos="3590817" algn="l"/>
                <a:tab pos="4189638" algn="l"/>
                <a:tab pos="4788461" algn="l"/>
                <a:tab pos="5387282" algn="l"/>
                <a:tab pos="5986105" algn="l"/>
                <a:tab pos="6584926" algn="l"/>
                <a:tab pos="7183749" algn="l"/>
                <a:tab pos="7782570" algn="l"/>
                <a:tab pos="8381392" algn="l"/>
                <a:tab pos="8980214" algn="l"/>
                <a:tab pos="9579036" algn="l"/>
                <a:tab pos="10177858" algn="l"/>
                <a:tab pos="10776680" algn="l"/>
                <a:tab pos="11375502" algn="l"/>
                <a:tab pos="11974324" algn="l"/>
              </a:tabLst>
            </a:pPr>
            <a:r>
              <a:rPr lang="en-US" altLang="it-IT" sz="3466" dirty="0">
                <a:solidFill>
                  <a:schemeClr val="tx1"/>
                </a:solidFill>
                <a:latin typeface="Calibri" panose="020F0502020204030204" pitchFamily="34" charset="0"/>
              </a:rPr>
              <a:t>E' </a:t>
            </a:r>
            <a:r>
              <a:rPr lang="en-US" altLang="it-IT" sz="3466" dirty="0" err="1">
                <a:solidFill>
                  <a:schemeClr val="tx1"/>
                </a:solidFill>
                <a:latin typeface="Calibri" panose="020F0502020204030204" pitchFamily="34" charset="0"/>
              </a:rPr>
              <a:t>il</a:t>
            </a:r>
            <a:r>
              <a:rPr lang="en-US" altLang="it-IT" sz="3466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466" dirty="0" err="1">
                <a:solidFill>
                  <a:schemeClr val="tx1"/>
                </a:solidFill>
                <a:latin typeface="Calibri" panose="020F0502020204030204" pitchFamily="34" charset="0"/>
              </a:rPr>
              <a:t>momento</a:t>
            </a:r>
            <a:r>
              <a:rPr lang="en-US" altLang="it-IT" sz="3466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466" dirty="0" err="1">
                <a:solidFill>
                  <a:schemeClr val="tx1"/>
                </a:solidFill>
                <a:latin typeface="Calibri" panose="020F0502020204030204" pitchFamily="34" charset="0"/>
              </a:rPr>
              <a:t>delle</a:t>
            </a:r>
            <a:r>
              <a:rPr lang="en-US" altLang="it-IT" sz="3466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466" dirty="0" err="1">
                <a:solidFill>
                  <a:schemeClr val="tx1"/>
                </a:solidFill>
                <a:latin typeface="Calibri" panose="020F0502020204030204" pitchFamily="34" charset="0"/>
              </a:rPr>
              <a:t>sfide</a:t>
            </a:r>
            <a:r>
              <a:rPr lang="en-US" altLang="it-IT" sz="3466" dirty="0">
                <a:solidFill>
                  <a:schemeClr val="tx1"/>
                </a:solidFill>
                <a:latin typeface="Calibri" panose="020F0502020204030204" pitchFamily="34" charset="0"/>
              </a:rPr>
              <a:t>; </a:t>
            </a:r>
            <a:r>
              <a:rPr lang="en-US" altLang="it-IT" sz="3466" dirty="0" err="1">
                <a:solidFill>
                  <a:schemeClr val="tx1"/>
                </a:solidFill>
                <a:latin typeface="Calibri" panose="020F0502020204030204" pitchFamily="34" charset="0"/>
              </a:rPr>
              <a:t>l’eroe</a:t>
            </a:r>
            <a:r>
              <a:rPr lang="en-US" altLang="it-IT" sz="3466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466" dirty="0" err="1">
                <a:solidFill>
                  <a:schemeClr val="tx1"/>
                </a:solidFill>
                <a:latin typeface="Calibri" panose="020F0502020204030204" pitchFamily="34" charset="0"/>
              </a:rPr>
              <a:t>prende</a:t>
            </a:r>
            <a:r>
              <a:rPr lang="en-US" altLang="it-IT" sz="3466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466" dirty="0" err="1">
                <a:solidFill>
                  <a:schemeClr val="tx1"/>
                </a:solidFill>
                <a:latin typeface="Calibri" panose="020F0502020204030204" pitchFamily="34" charset="0"/>
              </a:rPr>
              <a:t>coscienza</a:t>
            </a:r>
            <a:r>
              <a:rPr lang="en-US" altLang="it-IT" sz="3466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466" dirty="0" err="1">
                <a:solidFill>
                  <a:schemeClr val="tx1"/>
                </a:solidFill>
                <a:latin typeface="Calibri" panose="020F0502020204030204" pitchFamily="34" charset="0"/>
              </a:rPr>
              <a:t>dell’inevitabile</a:t>
            </a:r>
            <a:r>
              <a:rPr lang="en-US" altLang="it-IT" sz="3466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466" dirty="0" err="1">
                <a:solidFill>
                  <a:schemeClr val="tx1"/>
                </a:solidFill>
                <a:latin typeface="Calibri" panose="020F0502020204030204" pitchFamily="34" charset="0"/>
              </a:rPr>
              <a:t>viaggio</a:t>
            </a:r>
            <a:r>
              <a:rPr lang="en-US" altLang="it-IT" sz="3466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466" dirty="0" err="1">
                <a:solidFill>
                  <a:schemeClr val="tx1"/>
                </a:solidFill>
                <a:latin typeface="Calibri" panose="020F0502020204030204" pitchFamily="34" charset="0"/>
              </a:rPr>
              <a:t>che</a:t>
            </a:r>
            <a:r>
              <a:rPr lang="en-US" altLang="it-IT" sz="3466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466" dirty="0" err="1">
                <a:solidFill>
                  <a:schemeClr val="tx1"/>
                </a:solidFill>
                <a:latin typeface="Calibri" panose="020F0502020204030204" pitchFamily="34" charset="0"/>
              </a:rPr>
              <a:t>deve</a:t>
            </a:r>
            <a:r>
              <a:rPr lang="en-US" altLang="it-IT" sz="3466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466" dirty="0" err="1">
                <a:solidFill>
                  <a:schemeClr val="tx1"/>
                </a:solidFill>
                <a:latin typeface="Calibri" panose="020F0502020204030204" pitchFamily="34" charset="0"/>
              </a:rPr>
              <a:t>intraprendere</a:t>
            </a:r>
            <a:r>
              <a:rPr lang="en-US" altLang="it-IT" sz="3466" dirty="0">
                <a:solidFill>
                  <a:schemeClr val="tx1"/>
                </a:solidFill>
                <a:latin typeface="Calibri" panose="020F0502020204030204" pitchFamily="34" charset="0"/>
              </a:rPr>
              <a:t> e </a:t>
            </a:r>
            <a:r>
              <a:rPr lang="en-US" altLang="it-IT" sz="3466" dirty="0" err="1">
                <a:solidFill>
                  <a:schemeClr val="tx1"/>
                </a:solidFill>
                <a:latin typeface="Calibri" panose="020F0502020204030204" pitchFamily="34" charset="0"/>
              </a:rPr>
              <a:t>affronta</a:t>
            </a:r>
            <a:r>
              <a:rPr lang="en-US" altLang="it-IT" sz="3466" dirty="0">
                <a:solidFill>
                  <a:schemeClr val="tx1"/>
                </a:solidFill>
                <a:latin typeface="Calibri" panose="020F0502020204030204" pitchFamily="34" charset="0"/>
              </a:rPr>
              <a:t> le diverse </a:t>
            </a:r>
            <a:r>
              <a:rPr lang="en-US" altLang="it-IT" sz="3466" dirty="0" err="1">
                <a:solidFill>
                  <a:schemeClr val="tx1"/>
                </a:solidFill>
                <a:latin typeface="Calibri" panose="020F0502020204030204" pitchFamily="34" charset="0"/>
              </a:rPr>
              <a:t>sfide</a:t>
            </a:r>
            <a:r>
              <a:rPr lang="en-US" altLang="it-IT" sz="3466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466" dirty="0" err="1">
                <a:solidFill>
                  <a:schemeClr val="tx1"/>
                </a:solidFill>
                <a:latin typeface="Calibri" panose="020F0502020204030204" pitchFamily="34" charset="0"/>
              </a:rPr>
              <a:t>della</a:t>
            </a:r>
            <a:r>
              <a:rPr lang="en-US" altLang="it-IT" sz="3466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3466" dirty="0" err="1">
                <a:solidFill>
                  <a:schemeClr val="tx1"/>
                </a:solidFill>
                <a:latin typeface="Calibri" panose="020F0502020204030204" pitchFamily="34" charset="0"/>
              </a:rPr>
              <a:t>storia</a:t>
            </a:r>
            <a:r>
              <a:rPr lang="en-US" altLang="it-IT" sz="3466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427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ttivo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2.xml><?xml version="1.0" encoding="utf-8"?>
<a:themeOverride xmlns:a="http://schemas.openxmlformats.org/drawingml/2006/main">
  <a:clrScheme name="Retrospettivo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3.xml><?xml version="1.0" encoding="utf-8"?>
<a:themeOverride xmlns:a="http://schemas.openxmlformats.org/drawingml/2006/main">
  <a:clrScheme name="Retrospettivo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4.xml><?xml version="1.0" encoding="utf-8"?>
<a:themeOverride xmlns:a="http://schemas.openxmlformats.org/drawingml/2006/main">
  <a:clrScheme name="Retrospettivo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565</Words>
  <Application>Microsoft Office PowerPoint</Application>
  <PresentationFormat>Widescreen</PresentationFormat>
  <Paragraphs>152</Paragraphs>
  <Slides>16</Slides>
  <Notes>11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Microsoft YaHei</vt:lpstr>
      <vt:lpstr>Arial</vt:lpstr>
      <vt:lpstr>Calibri</vt:lpstr>
      <vt:lpstr>Calibri Light</vt:lpstr>
      <vt:lpstr>Lucida Sans Unicode</vt:lpstr>
      <vt:lpstr>Times New Roman</vt:lpstr>
      <vt:lpstr>Retrospettivo</vt:lpstr>
      <vt:lpstr>      ELEMENTI BASE  DELLO STORYTELLING </vt:lpstr>
      <vt:lpstr>Il nostro obiettivo</vt:lpstr>
      <vt:lpstr>GLI ELEMENTI BASE </vt:lpstr>
      <vt:lpstr>TITOLO </vt:lpstr>
      <vt:lpstr>SOGGETTO</vt:lpstr>
      <vt:lpstr>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Utilizzo di Celtx</vt:lpstr>
      <vt:lpstr>Lavorare con CELTX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G.B. Rimentano</dc:creator>
  <cp:lastModifiedBy>G.B. Rimentano</cp:lastModifiedBy>
  <cp:revision>14</cp:revision>
  <dcterms:created xsi:type="dcterms:W3CDTF">2019-09-08T08:10:38Z</dcterms:created>
  <dcterms:modified xsi:type="dcterms:W3CDTF">2019-09-10T06:16:51Z</dcterms:modified>
</cp:coreProperties>
</file>