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74" r:id="rId6"/>
    <p:sldId id="266" r:id="rId7"/>
    <p:sldId id="273" r:id="rId8"/>
    <p:sldId id="261" r:id="rId9"/>
    <p:sldId id="269" r:id="rId10"/>
    <p:sldId id="270" r:id="rId11"/>
    <p:sldId id="271" r:id="rId12"/>
    <p:sldId id="272" r:id="rId13"/>
    <p:sldId id="262" r:id="rId14"/>
    <p:sldId id="277" r:id="rId15"/>
    <p:sldId id="282" r:id="rId16"/>
    <p:sldId id="279" r:id="rId17"/>
    <p:sldId id="280" r:id="rId18"/>
    <p:sldId id="281" r:id="rId19"/>
    <p:sldId id="276" r:id="rId20"/>
    <p:sldId id="267" r:id="rId21"/>
    <p:sldId id="278" r:id="rId22"/>
    <p:sldId id="263" r:id="rId23"/>
    <p:sldId id="268" r:id="rId24"/>
    <p:sldId id="284" r:id="rId25"/>
    <p:sldId id="285" r:id="rId26"/>
    <p:sldId id="286" r:id="rId27"/>
    <p:sldId id="287" r:id="rId28"/>
    <p:sldId id="283"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1" d="100"/>
          <a:sy n="111" d="100"/>
        </p:scale>
        <p:origin x="51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0D8A5FDD-762F-47E5-9A2C-B129C5A789C7}" type="datetimeFigureOut">
              <a:rPr lang="it-IT" smtClean="0"/>
              <a:t>06/06/2019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6DDD840-00A1-485C-975E-8499BFA842B9}" type="slidenum">
              <a:rPr lang="it-IT" smtClean="0"/>
              <a:t>‹N›</a:t>
            </a:fld>
            <a:endParaRPr lang="it-IT"/>
          </a:p>
        </p:txBody>
      </p:sp>
    </p:spTree>
    <p:extLst>
      <p:ext uri="{BB962C8B-B14F-4D97-AF65-F5344CB8AC3E}">
        <p14:creationId xmlns:p14="http://schemas.microsoft.com/office/powerpoint/2010/main" val="1986822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D8A5FDD-762F-47E5-9A2C-B129C5A789C7}" type="datetimeFigureOut">
              <a:rPr lang="it-IT" smtClean="0"/>
              <a:t>06/06/2019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6DDD840-00A1-485C-975E-8499BFA842B9}" type="slidenum">
              <a:rPr lang="it-IT" smtClean="0"/>
              <a:t>‹N›</a:t>
            </a:fld>
            <a:endParaRPr lang="it-IT"/>
          </a:p>
        </p:txBody>
      </p:sp>
    </p:spTree>
    <p:extLst>
      <p:ext uri="{BB962C8B-B14F-4D97-AF65-F5344CB8AC3E}">
        <p14:creationId xmlns:p14="http://schemas.microsoft.com/office/powerpoint/2010/main" val="1875778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D8A5FDD-762F-47E5-9A2C-B129C5A789C7}" type="datetimeFigureOut">
              <a:rPr lang="it-IT" smtClean="0"/>
              <a:t>06/06/2019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6DDD840-00A1-485C-975E-8499BFA842B9}" type="slidenum">
              <a:rPr lang="it-IT" smtClean="0"/>
              <a:t>‹N›</a:t>
            </a:fld>
            <a:endParaRPr lang="it-IT"/>
          </a:p>
        </p:txBody>
      </p:sp>
    </p:spTree>
    <p:extLst>
      <p:ext uri="{BB962C8B-B14F-4D97-AF65-F5344CB8AC3E}">
        <p14:creationId xmlns:p14="http://schemas.microsoft.com/office/powerpoint/2010/main" val="1367486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0D8A5FDD-762F-47E5-9A2C-B129C5A789C7}" type="datetimeFigureOut">
              <a:rPr lang="it-IT" smtClean="0"/>
              <a:t>06/06/2019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6DDD840-00A1-485C-975E-8499BFA842B9}" type="slidenum">
              <a:rPr lang="it-IT" smtClean="0"/>
              <a:t>‹N›</a:t>
            </a:fld>
            <a:endParaRPr lang="it-IT"/>
          </a:p>
        </p:txBody>
      </p:sp>
    </p:spTree>
    <p:extLst>
      <p:ext uri="{BB962C8B-B14F-4D97-AF65-F5344CB8AC3E}">
        <p14:creationId xmlns:p14="http://schemas.microsoft.com/office/powerpoint/2010/main" val="2602378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0D8A5FDD-762F-47E5-9A2C-B129C5A789C7}" type="datetimeFigureOut">
              <a:rPr lang="it-IT" smtClean="0"/>
              <a:t>06/06/2019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6DDD840-00A1-485C-975E-8499BFA842B9}" type="slidenum">
              <a:rPr lang="it-IT" smtClean="0"/>
              <a:t>‹N›</a:t>
            </a:fld>
            <a:endParaRPr lang="it-IT"/>
          </a:p>
        </p:txBody>
      </p:sp>
    </p:spTree>
    <p:extLst>
      <p:ext uri="{BB962C8B-B14F-4D97-AF65-F5344CB8AC3E}">
        <p14:creationId xmlns:p14="http://schemas.microsoft.com/office/powerpoint/2010/main" val="4091967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0D8A5FDD-762F-47E5-9A2C-B129C5A789C7}" type="datetimeFigureOut">
              <a:rPr lang="it-IT" smtClean="0"/>
              <a:t>06/06/2019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6DDD840-00A1-485C-975E-8499BFA842B9}" type="slidenum">
              <a:rPr lang="it-IT" smtClean="0"/>
              <a:t>‹N›</a:t>
            </a:fld>
            <a:endParaRPr lang="it-IT"/>
          </a:p>
        </p:txBody>
      </p:sp>
    </p:spTree>
    <p:extLst>
      <p:ext uri="{BB962C8B-B14F-4D97-AF65-F5344CB8AC3E}">
        <p14:creationId xmlns:p14="http://schemas.microsoft.com/office/powerpoint/2010/main" val="2196058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0D8A5FDD-762F-47E5-9A2C-B129C5A789C7}" type="datetimeFigureOut">
              <a:rPr lang="it-IT" smtClean="0"/>
              <a:t>06/06/2019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6DDD840-00A1-485C-975E-8499BFA842B9}" type="slidenum">
              <a:rPr lang="it-IT" smtClean="0"/>
              <a:t>‹N›</a:t>
            </a:fld>
            <a:endParaRPr lang="it-IT"/>
          </a:p>
        </p:txBody>
      </p:sp>
    </p:spTree>
    <p:extLst>
      <p:ext uri="{BB962C8B-B14F-4D97-AF65-F5344CB8AC3E}">
        <p14:creationId xmlns:p14="http://schemas.microsoft.com/office/powerpoint/2010/main" val="2128554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0D8A5FDD-762F-47E5-9A2C-B129C5A789C7}" type="datetimeFigureOut">
              <a:rPr lang="it-IT" smtClean="0"/>
              <a:t>06/06/2019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6DDD840-00A1-485C-975E-8499BFA842B9}" type="slidenum">
              <a:rPr lang="it-IT" smtClean="0"/>
              <a:t>‹N›</a:t>
            </a:fld>
            <a:endParaRPr lang="it-IT"/>
          </a:p>
        </p:txBody>
      </p:sp>
    </p:spTree>
    <p:extLst>
      <p:ext uri="{BB962C8B-B14F-4D97-AF65-F5344CB8AC3E}">
        <p14:creationId xmlns:p14="http://schemas.microsoft.com/office/powerpoint/2010/main" val="598558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D8A5FDD-762F-47E5-9A2C-B129C5A789C7}" type="datetimeFigureOut">
              <a:rPr lang="it-IT" smtClean="0"/>
              <a:t>06/06/2019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6DDD840-00A1-485C-975E-8499BFA842B9}" type="slidenum">
              <a:rPr lang="it-IT" smtClean="0"/>
              <a:t>‹N›</a:t>
            </a:fld>
            <a:endParaRPr lang="it-IT"/>
          </a:p>
        </p:txBody>
      </p:sp>
    </p:spTree>
    <p:extLst>
      <p:ext uri="{BB962C8B-B14F-4D97-AF65-F5344CB8AC3E}">
        <p14:creationId xmlns:p14="http://schemas.microsoft.com/office/powerpoint/2010/main" val="339904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0D8A5FDD-762F-47E5-9A2C-B129C5A789C7}" type="datetimeFigureOut">
              <a:rPr lang="it-IT" smtClean="0"/>
              <a:t>06/06/2019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6DDD840-00A1-485C-975E-8499BFA842B9}" type="slidenum">
              <a:rPr lang="it-IT" smtClean="0"/>
              <a:t>‹N›</a:t>
            </a:fld>
            <a:endParaRPr lang="it-IT"/>
          </a:p>
        </p:txBody>
      </p:sp>
    </p:spTree>
    <p:extLst>
      <p:ext uri="{BB962C8B-B14F-4D97-AF65-F5344CB8AC3E}">
        <p14:creationId xmlns:p14="http://schemas.microsoft.com/office/powerpoint/2010/main" val="851622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0D8A5FDD-762F-47E5-9A2C-B129C5A789C7}" type="datetimeFigureOut">
              <a:rPr lang="it-IT" smtClean="0"/>
              <a:t>06/06/2019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6DDD840-00A1-485C-975E-8499BFA842B9}" type="slidenum">
              <a:rPr lang="it-IT" smtClean="0"/>
              <a:t>‹N›</a:t>
            </a:fld>
            <a:endParaRPr lang="it-IT"/>
          </a:p>
        </p:txBody>
      </p:sp>
    </p:spTree>
    <p:extLst>
      <p:ext uri="{BB962C8B-B14F-4D97-AF65-F5344CB8AC3E}">
        <p14:creationId xmlns:p14="http://schemas.microsoft.com/office/powerpoint/2010/main" val="3272490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A5FDD-762F-47E5-9A2C-B129C5A789C7}" type="datetimeFigureOut">
              <a:rPr lang="it-IT" smtClean="0"/>
              <a:t>06/06/2019</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DDD840-00A1-485C-975E-8499BFA842B9}" type="slidenum">
              <a:rPr lang="it-IT" smtClean="0"/>
              <a:t>‹N›</a:t>
            </a:fld>
            <a:endParaRPr lang="it-IT"/>
          </a:p>
        </p:txBody>
      </p:sp>
    </p:spTree>
    <p:extLst>
      <p:ext uri="{BB962C8B-B14F-4D97-AF65-F5344CB8AC3E}">
        <p14:creationId xmlns:p14="http://schemas.microsoft.com/office/powerpoint/2010/main" val="2003488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it.wikipedia.org/wiki/Algoritmo#Approccio_informatico" TargetMode="External"/><Relationship Id="rId3" Type="http://schemas.openxmlformats.org/officeDocument/2006/relationships/hyperlink" Target="https://it.wikipedia.org/w/index.php?title=Marketing_mirato&amp;action=edit&amp;redlink=1" TargetMode="External"/><Relationship Id="rId7" Type="http://schemas.openxmlformats.org/officeDocument/2006/relationships/hyperlink" Target="https://it.wikipedia.org/wiki/Facebook" TargetMode="External"/><Relationship Id="rId2" Type="http://schemas.openxmlformats.org/officeDocument/2006/relationships/hyperlink" Target="https://it.wikipedia.org/wiki/Utenti" TargetMode="External"/><Relationship Id="rId1" Type="http://schemas.openxmlformats.org/officeDocument/2006/relationships/slideLayout" Target="../slideLayouts/slideLayout7.xml"/><Relationship Id="rId6" Type="http://schemas.openxmlformats.org/officeDocument/2006/relationships/hyperlink" Target="https://it.wikipedia.org/wiki/Servizio_di_rete_sociale" TargetMode="External"/><Relationship Id="rId5" Type="http://schemas.openxmlformats.org/officeDocument/2006/relationships/hyperlink" Target="https://it.wikipedia.org/wiki/Internet" TargetMode="External"/><Relationship Id="rId4" Type="http://schemas.openxmlformats.org/officeDocument/2006/relationships/hyperlink" Target="https://it.wikipedia.org/wiki/Tecnologie_dell%27informazione_e_della_comunicazion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it.wikipedia.org/wiki/Giuseppe_O._Longo" TargetMode="External"/><Relationship Id="rId1" Type="http://schemas.openxmlformats.org/officeDocument/2006/relationships/slideLayout" Target="../slideLayouts/slideLayout7.xml"/><Relationship Id="rId4" Type="http://schemas.openxmlformats.org/officeDocument/2006/relationships/hyperlink" Target="https://books.google.it/books?id=KlP1APQ4eWQC&amp;printsec=frontcover&amp;hl=it&amp;source=gbs_ge_summary_r&amp;cad=0#v=onepage&amp;q&amp;f=fals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it.wikipedia.org/wiki/Charles_Taylor_(filosofo)"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hyperlink" Target="https://www.youtube.com/watch?v=6YbV7h3FnY8"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http://archivio-mondodigitale.aicanet.net/Rivista/05_numero_tre/Longo_p._5-18.pdf"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chat-ti-amo.weebly.com/lezioni-e-materiali"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hyperlink" Target="https://www.stateofmind.it/2019/03/narcisismo-patologie-iperconnessione/" TargetMode="External"/></Relationships>
</file>

<file path=ppt/slides/_rels/slide28.xml.rels><?xml version="1.0" encoding="UTF-8" standalone="yes"?>
<Relationships xmlns="http://schemas.openxmlformats.org/package/2006/relationships"><Relationship Id="rId2" Type="http://schemas.openxmlformats.org/officeDocument/2006/relationships/slide" Target="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www.camera.it/parlam/leggi/deleghe/Testi/03196dl.htm"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www.ioliliociro.gov.it/doc/privacy/Compendio%20Privacy.pdf"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831850" y="1500996"/>
            <a:ext cx="10515600" cy="3329796"/>
          </a:xfrm>
          <a:solidFill>
            <a:schemeClr val="bg1"/>
          </a:solidFill>
        </p:spPr>
        <p:txBody>
          <a:bodyPr/>
          <a:lstStyle/>
          <a:p>
            <a:pPr algn="r"/>
            <a:r>
              <a:rPr lang="it-IT" b="1" dirty="0" smtClean="0">
                <a:solidFill>
                  <a:srgbClr val="FF0000"/>
                </a:solidFill>
              </a:rPr>
              <a:t>Identità personale</a:t>
            </a:r>
            <a:br>
              <a:rPr lang="it-IT" b="1" dirty="0" smtClean="0">
                <a:solidFill>
                  <a:srgbClr val="FF0000"/>
                </a:solidFill>
              </a:rPr>
            </a:br>
            <a:r>
              <a:rPr lang="it-IT" b="1" dirty="0" smtClean="0">
                <a:solidFill>
                  <a:srgbClr val="FF0000"/>
                </a:solidFill>
              </a:rPr>
              <a:t>virtuale</a:t>
            </a:r>
            <a:br>
              <a:rPr lang="it-IT" b="1" dirty="0" smtClean="0">
                <a:solidFill>
                  <a:srgbClr val="FF0000"/>
                </a:solidFill>
              </a:rPr>
            </a:br>
            <a:r>
              <a:rPr lang="it-IT" b="1" dirty="0" smtClean="0">
                <a:solidFill>
                  <a:srgbClr val="FF0000"/>
                </a:solidFill>
              </a:rPr>
              <a:t>digitale</a:t>
            </a:r>
            <a:endParaRPr lang="it-IT" b="1" dirty="0">
              <a:solidFill>
                <a:srgbClr val="FF0000"/>
              </a:solidFill>
            </a:endParaRPr>
          </a:p>
        </p:txBody>
      </p:sp>
      <p:sp>
        <p:nvSpPr>
          <p:cNvPr id="7" name="Segnaposto testo 6"/>
          <p:cNvSpPr>
            <a:spLocks noGrp="1"/>
          </p:cNvSpPr>
          <p:nvPr>
            <p:ph type="body" idx="1"/>
          </p:nvPr>
        </p:nvSpPr>
        <p:spPr>
          <a:xfrm>
            <a:off x="831850" y="4830792"/>
            <a:ext cx="10515600" cy="1258858"/>
          </a:xfrm>
          <a:solidFill>
            <a:schemeClr val="accent2">
              <a:lumMod val="40000"/>
              <a:lumOff val="60000"/>
            </a:schemeClr>
          </a:solidFill>
        </p:spPr>
        <p:txBody>
          <a:bodyPr>
            <a:normAutofit lnSpcReduction="10000"/>
          </a:bodyPr>
          <a:lstStyle/>
          <a:p>
            <a:pPr algn="ctr"/>
            <a:endParaRPr lang="it-IT" dirty="0" smtClean="0">
              <a:solidFill>
                <a:srgbClr val="FF0000"/>
              </a:solidFill>
            </a:endParaRPr>
          </a:p>
          <a:p>
            <a:pPr algn="ctr"/>
            <a:r>
              <a:rPr lang="it-IT" dirty="0" smtClean="0">
                <a:solidFill>
                  <a:srgbClr val="FF0000"/>
                </a:solidFill>
              </a:rPr>
              <a:t>Docente esperto: Giovanni Battista Rimentano</a:t>
            </a:r>
          </a:p>
          <a:p>
            <a:pPr algn="ctr"/>
            <a:r>
              <a:rPr lang="it-IT" dirty="0" smtClean="0">
                <a:solidFill>
                  <a:srgbClr val="FF0000"/>
                </a:solidFill>
              </a:rPr>
              <a:t>Tutor: prof. Vincenzo Lardo</a:t>
            </a:r>
            <a:endParaRPr lang="it-IT" dirty="0">
              <a:solidFill>
                <a:srgbClr val="FF0000"/>
              </a:solidFill>
            </a:endParaRPr>
          </a:p>
        </p:txBody>
      </p:sp>
      <p:pic>
        <p:nvPicPr>
          <p:cNvPr id="2" name="Immagine 1"/>
          <p:cNvPicPr>
            <a:picLocks noChangeAspect="1"/>
          </p:cNvPicPr>
          <p:nvPr/>
        </p:nvPicPr>
        <p:blipFill>
          <a:blip r:embed="rId2"/>
          <a:stretch>
            <a:fillRect/>
          </a:stretch>
        </p:blipFill>
        <p:spPr>
          <a:xfrm>
            <a:off x="831849" y="357996"/>
            <a:ext cx="10515601" cy="1143000"/>
          </a:xfrm>
          <a:prstGeom prst="rect">
            <a:avLst/>
          </a:prstGeom>
        </p:spPr>
      </p:pic>
    </p:spTree>
    <p:extLst>
      <p:ext uri="{BB962C8B-B14F-4D97-AF65-F5344CB8AC3E}">
        <p14:creationId xmlns:p14="http://schemas.microsoft.com/office/powerpoint/2010/main" val="41392964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09536" y="2213538"/>
            <a:ext cx="9057736" cy="4308872"/>
          </a:xfrm>
          <a:prstGeom prst="rect">
            <a:avLst/>
          </a:prstGeom>
          <a:solidFill>
            <a:schemeClr val="bg1"/>
          </a:solidFill>
        </p:spPr>
        <p:txBody>
          <a:bodyPr wrap="square" rtlCol="0">
            <a:spAutoFit/>
          </a:bodyPr>
          <a:lstStyle/>
          <a:p>
            <a:pPr lvl="0"/>
            <a:r>
              <a:rPr lang="it-IT" sz="4000" b="1" dirty="0">
                <a:solidFill>
                  <a:srgbClr val="FF0000"/>
                </a:solidFill>
              </a:rPr>
              <a:t>Dati </a:t>
            </a:r>
            <a:r>
              <a:rPr lang="it-IT" sz="4000" b="1" dirty="0" smtClean="0">
                <a:solidFill>
                  <a:srgbClr val="FF0000"/>
                </a:solidFill>
              </a:rPr>
              <a:t>particolari o </a:t>
            </a:r>
            <a:r>
              <a:rPr lang="it-IT" sz="4000" b="1" dirty="0" err="1" smtClean="0">
                <a:solidFill>
                  <a:srgbClr val="FF0000"/>
                </a:solidFill>
              </a:rPr>
              <a:t>semisensibili</a:t>
            </a:r>
            <a:endParaRPr lang="it-IT" sz="4000" dirty="0">
              <a:solidFill>
                <a:srgbClr val="FF0000"/>
              </a:solidFill>
            </a:endParaRPr>
          </a:p>
          <a:p>
            <a:pPr lvl="0" algn="just"/>
            <a:r>
              <a:rPr lang="it-IT" dirty="0">
                <a:solidFill>
                  <a:prstClr val="black"/>
                </a:solidFill>
              </a:rPr>
              <a:t>Dati diversi da quelli sensibili e giudiziari il cui trattamento «presenta rischi specifici per i diritti e le libertà fondamentali, nonché per la dignità dell’interessato, in relazione alla natura dei dati o alle modalità del trattamento o agli effetti che può determinare» (art. 17 del Decreto legislativo 30 giugno 2003, n. 196</a:t>
            </a:r>
            <a:r>
              <a:rPr lang="it-IT" dirty="0" smtClean="0">
                <a:solidFill>
                  <a:prstClr val="black"/>
                </a:solidFill>
              </a:rPr>
              <a:t>).</a:t>
            </a:r>
          </a:p>
          <a:p>
            <a:pPr lvl="0" algn="just"/>
            <a:endParaRPr lang="it-IT" dirty="0" smtClean="0">
              <a:solidFill>
                <a:prstClr val="black"/>
              </a:solidFill>
            </a:endParaRPr>
          </a:p>
          <a:p>
            <a:pPr lvl="0" algn="just"/>
            <a:r>
              <a:rPr lang="it-IT" dirty="0" smtClean="0">
                <a:solidFill>
                  <a:prstClr val="black"/>
                </a:solidFill>
              </a:rPr>
              <a:t>Riguarda la questione della «comunicazione» e «diffusione» dei nostri dati personali.</a:t>
            </a:r>
            <a:endParaRPr lang="it-IT" dirty="0">
              <a:solidFill>
                <a:prstClr val="black"/>
              </a:solidFill>
            </a:endParaRPr>
          </a:p>
          <a:p>
            <a:pPr lvl="0" algn="just"/>
            <a:r>
              <a:rPr lang="it-IT" dirty="0" smtClean="0">
                <a:solidFill>
                  <a:prstClr val="black"/>
                </a:solidFill>
              </a:rPr>
              <a:t>Per es.</a:t>
            </a:r>
          </a:p>
          <a:p>
            <a:pPr marL="285750" lvl="0" indent="-285750" algn="just">
              <a:buFont typeface="Arial" panose="020B0604020202020204" pitchFamily="34" charset="0"/>
              <a:buChar char="•"/>
            </a:pPr>
            <a:r>
              <a:rPr lang="it-IT" dirty="0" smtClean="0"/>
              <a:t>i </a:t>
            </a:r>
            <a:r>
              <a:rPr lang="it-IT" dirty="0"/>
              <a:t>dati patrimoniali, quelli collegati alle dichiarazioni dei redditi e per altre imposte e tasse, ecc. </a:t>
            </a:r>
            <a:endParaRPr lang="it-IT" dirty="0" smtClean="0"/>
          </a:p>
          <a:p>
            <a:pPr marL="285750" lvl="0" indent="-285750" algn="just">
              <a:buFont typeface="Arial" panose="020B0604020202020204" pitchFamily="34" charset="0"/>
              <a:buChar char="•"/>
            </a:pPr>
            <a:r>
              <a:rPr lang="it-IT" dirty="0" smtClean="0"/>
              <a:t>ogni </a:t>
            </a:r>
            <a:r>
              <a:rPr lang="it-IT" dirty="0"/>
              <a:t>dato personale in grado di ledere, anche potenzialmente, la dignità della persona o intaccare senza motivo lecito il suo naturale diritto alla riservatezza. E’ il caso, per esempio, di particolari immagini foto o video, di provvedimenti disciplinari o note che non si ha diritto di divulgare</a:t>
            </a:r>
            <a:r>
              <a:rPr lang="it-IT" dirty="0" smtClean="0"/>
              <a:t>.</a:t>
            </a:r>
            <a:endParaRPr lang="it-IT" dirty="0"/>
          </a:p>
        </p:txBody>
      </p:sp>
      <p:sp>
        <p:nvSpPr>
          <p:cNvPr id="3" name="CasellaDiTesto 2"/>
          <p:cNvSpPr txBox="1"/>
          <p:nvPr/>
        </p:nvSpPr>
        <p:spPr>
          <a:xfrm>
            <a:off x="802257" y="828136"/>
            <a:ext cx="10239554" cy="707886"/>
          </a:xfrm>
          <a:prstGeom prst="rect">
            <a:avLst/>
          </a:prstGeom>
          <a:solidFill>
            <a:schemeClr val="bg1"/>
          </a:solidFill>
        </p:spPr>
        <p:txBody>
          <a:bodyPr wrap="square" rtlCol="0">
            <a:spAutoFit/>
          </a:bodyPr>
          <a:lstStyle/>
          <a:p>
            <a:r>
              <a:rPr lang="it-IT" sz="4000" dirty="0" smtClean="0">
                <a:solidFill>
                  <a:srgbClr val="FF0000"/>
                </a:solidFill>
              </a:rPr>
              <a:t>Le informazioni relative all’identità digitale</a:t>
            </a:r>
            <a:endParaRPr lang="it-IT" sz="4000" dirty="0">
              <a:solidFill>
                <a:srgbClr val="FF0000"/>
              </a:solidFill>
            </a:endParaRPr>
          </a:p>
        </p:txBody>
      </p:sp>
    </p:spTree>
    <p:extLst>
      <p:ext uri="{BB962C8B-B14F-4D97-AF65-F5344CB8AC3E}">
        <p14:creationId xmlns:p14="http://schemas.microsoft.com/office/powerpoint/2010/main" val="5871927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25244" y="2487858"/>
            <a:ext cx="9115903" cy="1815882"/>
          </a:xfrm>
          <a:prstGeom prst="rect">
            <a:avLst/>
          </a:prstGeom>
          <a:solidFill>
            <a:schemeClr val="bg1"/>
          </a:solidFill>
        </p:spPr>
        <p:txBody>
          <a:bodyPr wrap="square" rtlCol="0">
            <a:spAutoFit/>
          </a:bodyPr>
          <a:lstStyle/>
          <a:p>
            <a:pPr lvl="0"/>
            <a:r>
              <a:rPr lang="it-IT" sz="4000" b="1" dirty="0">
                <a:solidFill>
                  <a:srgbClr val="FF0000"/>
                </a:solidFill>
              </a:rPr>
              <a:t>Dati personali</a:t>
            </a:r>
            <a:r>
              <a:rPr lang="it-IT" sz="4000" dirty="0">
                <a:solidFill>
                  <a:srgbClr val="FF0000"/>
                </a:solidFill>
              </a:rPr>
              <a:t> </a:t>
            </a:r>
          </a:p>
          <a:p>
            <a:pPr lvl="0" algn="just"/>
            <a:r>
              <a:rPr lang="it-IT" dirty="0" smtClean="0">
                <a:solidFill>
                  <a:prstClr val="black"/>
                </a:solidFill>
              </a:rPr>
              <a:t>E’ da considerarsi dato personale «qualunque </a:t>
            </a:r>
            <a:r>
              <a:rPr lang="it-IT" dirty="0">
                <a:solidFill>
                  <a:prstClr val="black"/>
                </a:solidFill>
              </a:rPr>
              <a:t>informazione relativa a persona </a:t>
            </a:r>
            <a:r>
              <a:rPr lang="it-IT" dirty="0" smtClean="0">
                <a:solidFill>
                  <a:prstClr val="black"/>
                </a:solidFill>
              </a:rPr>
              <a:t>fisica o giuridica (per es., ente, associazione), </a:t>
            </a:r>
            <a:r>
              <a:rPr lang="it-IT" dirty="0">
                <a:solidFill>
                  <a:prstClr val="black"/>
                </a:solidFill>
              </a:rPr>
              <a:t>identificata o identificabile, anche indirettamente, mediante riferimento a qualsiasi altra informazione, ivi compreso un numero di identificazione personale» (cfr. art. 4, </a:t>
            </a:r>
            <a:r>
              <a:rPr lang="it-IT" dirty="0" err="1">
                <a:solidFill>
                  <a:prstClr val="black"/>
                </a:solidFill>
              </a:rPr>
              <a:t>lett</a:t>
            </a:r>
            <a:r>
              <a:rPr lang="it-IT" dirty="0">
                <a:solidFill>
                  <a:prstClr val="black"/>
                </a:solidFill>
              </a:rPr>
              <a:t>. b) Parte I – Disposizioni generali, Decreto legislativo 30 giugno 2003, n. 196</a:t>
            </a:r>
            <a:r>
              <a:rPr lang="it-IT" dirty="0" smtClean="0">
                <a:solidFill>
                  <a:prstClr val="black"/>
                </a:solidFill>
              </a:rPr>
              <a:t>)</a:t>
            </a:r>
          </a:p>
        </p:txBody>
      </p:sp>
      <p:sp>
        <p:nvSpPr>
          <p:cNvPr id="3" name="CasellaDiTesto 2"/>
          <p:cNvSpPr txBox="1"/>
          <p:nvPr/>
        </p:nvSpPr>
        <p:spPr>
          <a:xfrm>
            <a:off x="802257" y="828136"/>
            <a:ext cx="10239554" cy="707886"/>
          </a:xfrm>
          <a:prstGeom prst="rect">
            <a:avLst/>
          </a:prstGeom>
          <a:solidFill>
            <a:schemeClr val="bg1"/>
          </a:solidFill>
        </p:spPr>
        <p:txBody>
          <a:bodyPr wrap="square" rtlCol="0">
            <a:spAutoFit/>
          </a:bodyPr>
          <a:lstStyle/>
          <a:p>
            <a:r>
              <a:rPr lang="it-IT" sz="4000" dirty="0" smtClean="0">
                <a:solidFill>
                  <a:srgbClr val="FF0000"/>
                </a:solidFill>
              </a:rPr>
              <a:t>Le informazioni relative all’identità digitale</a:t>
            </a:r>
            <a:endParaRPr lang="it-IT" sz="4000" dirty="0">
              <a:solidFill>
                <a:srgbClr val="FF0000"/>
              </a:solidFill>
            </a:endParaRPr>
          </a:p>
        </p:txBody>
      </p:sp>
    </p:spTree>
    <p:extLst>
      <p:ext uri="{BB962C8B-B14F-4D97-AF65-F5344CB8AC3E}">
        <p14:creationId xmlns:p14="http://schemas.microsoft.com/office/powerpoint/2010/main" val="30277160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25244" y="2487858"/>
            <a:ext cx="9115903" cy="1538883"/>
          </a:xfrm>
          <a:prstGeom prst="rect">
            <a:avLst/>
          </a:prstGeom>
          <a:solidFill>
            <a:schemeClr val="bg1"/>
          </a:solidFill>
        </p:spPr>
        <p:txBody>
          <a:bodyPr wrap="square" rtlCol="0">
            <a:spAutoFit/>
          </a:bodyPr>
          <a:lstStyle/>
          <a:p>
            <a:pPr lvl="0"/>
            <a:r>
              <a:rPr lang="it-IT" sz="4000" b="1" dirty="0">
                <a:solidFill>
                  <a:srgbClr val="FF0000"/>
                </a:solidFill>
              </a:rPr>
              <a:t>Dati identificativi</a:t>
            </a:r>
            <a:r>
              <a:rPr lang="it-IT" sz="4000" dirty="0">
                <a:solidFill>
                  <a:srgbClr val="FF0000"/>
                </a:solidFill>
              </a:rPr>
              <a:t> </a:t>
            </a:r>
          </a:p>
          <a:p>
            <a:pPr lvl="0" algn="just"/>
            <a:r>
              <a:rPr lang="it-IT" dirty="0" smtClean="0">
                <a:solidFill>
                  <a:prstClr val="black"/>
                </a:solidFill>
              </a:rPr>
              <a:t>Sono dati identificativi «i </a:t>
            </a:r>
            <a:r>
              <a:rPr lang="it-IT" dirty="0">
                <a:solidFill>
                  <a:prstClr val="black"/>
                </a:solidFill>
              </a:rPr>
              <a:t>dati personali che permettono l’identificazione diretta dell’interessato» (Cfr. art. 4 </a:t>
            </a:r>
            <a:r>
              <a:rPr lang="it-IT" dirty="0" err="1">
                <a:solidFill>
                  <a:prstClr val="black"/>
                </a:solidFill>
              </a:rPr>
              <a:t>lett</a:t>
            </a:r>
            <a:r>
              <a:rPr lang="it-IT" dirty="0">
                <a:solidFill>
                  <a:prstClr val="black"/>
                </a:solidFill>
              </a:rPr>
              <a:t>. c) Parte I – Disposizioni generali, Decreto legislativo 30 giugno 2003, n. 196</a:t>
            </a:r>
            <a:r>
              <a:rPr lang="it-IT" dirty="0" smtClean="0">
                <a:solidFill>
                  <a:prstClr val="black"/>
                </a:solidFill>
              </a:rPr>
              <a:t>)</a:t>
            </a:r>
            <a:endParaRPr lang="it-IT" dirty="0"/>
          </a:p>
        </p:txBody>
      </p:sp>
      <p:sp>
        <p:nvSpPr>
          <p:cNvPr id="3" name="CasellaDiTesto 2"/>
          <p:cNvSpPr txBox="1"/>
          <p:nvPr/>
        </p:nvSpPr>
        <p:spPr>
          <a:xfrm>
            <a:off x="802257" y="828136"/>
            <a:ext cx="10239554" cy="707886"/>
          </a:xfrm>
          <a:prstGeom prst="rect">
            <a:avLst/>
          </a:prstGeom>
          <a:solidFill>
            <a:schemeClr val="bg1"/>
          </a:solidFill>
        </p:spPr>
        <p:txBody>
          <a:bodyPr wrap="square" rtlCol="0">
            <a:spAutoFit/>
          </a:bodyPr>
          <a:lstStyle/>
          <a:p>
            <a:r>
              <a:rPr lang="it-IT" sz="4000" dirty="0" smtClean="0">
                <a:solidFill>
                  <a:srgbClr val="FF0000"/>
                </a:solidFill>
              </a:rPr>
              <a:t>Le informazioni relative all’identità digitale</a:t>
            </a:r>
            <a:endParaRPr lang="it-IT" sz="4000" dirty="0">
              <a:solidFill>
                <a:srgbClr val="FF0000"/>
              </a:solidFill>
            </a:endParaRPr>
          </a:p>
        </p:txBody>
      </p:sp>
    </p:spTree>
    <p:extLst>
      <p:ext uri="{BB962C8B-B14F-4D97-AF65-F5344CB8AC3E}">
        <p14:creationId xmlns:p14="http://schemas.microsoft.com/office/powerpoint/2010/main" val="14340027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542279" y="598094"/>
            <a:ext cx="9139071" cy="1200329"/>
          </a:xfrm>
          <a:prstGeom prst="rect">
            <a:avLst/>
          </a:prstGeom>
          <a:solidFill>
            <a:schemeClr val="bg1"/>
          </a:solidFill>
        </p:spPr>
        <p:txBody>
          <a:bodyPr wrap="square" rtlCol="0">
            <a:spAutoFit/>
          </a:bodyPr>
          <a:lstStyle/>
          <a:p>
            <a:pPr algn="ctr"/>
            <a:r>
              <a:rPr lang="it-IT" sz="3600" b="1" dirty="0" smtClean="0">
                <a:solidFill>
                  <a:srgbClr val="FF0000"/>
                </a:solidFill>
              </a:rPr>
              <a:t>I nostri profili in rete. </a:t>
            </a:r>
          </a:p>
          <a:p>
            <a:pPr algn="ctr"/>
            <a:r>
              <a:rPr lang="it-IT" sz="3600" b="1" dirty="0" smtClean="0">
                <a:solidFill>
                  <a:srgbClr val="FF0000"/>
                </a:solidFill>
              </a:rPr>
              <a:t>La questione della «</a:t>
            </a:r>
            <a:r>
              <a:rPr lang="it-IT" sz="3600" b="1" dirty="0" err="1" smtClean="0">
                <a:solidFill>
                  <a:srgbClr val="FF0000"/>
                </a:solidFill>
              </a:rPr>
              <a:t>profilazione</a:t>
            </a:r>
            <a:r>
              <a:rPr lang="it-IT" sz="3600" b="1" dirty="0" smtClean="0">
                <a:solidFill>
                  <a:srgbClr val="FF0000"/>
                </a:solidFill>
              </a:rPr>
              <a:t>»</a:t>
            </a:r>
            <a:endParaRPr lang="it-IT" sz="3600" b="1" dirty="0">
              <a:solidFill>
                <a:srgbClr val="FF0000"/>
              </a:solidFill>
            </a:endParaRPr>
          </a:p>
        </p:txBody>
      </p:sp>
      <p:sp>
        <p:nvSpPr>
          <p:cNvPr id="2" name="CasellaDiTesto 1"/>
          <p:cNvSpPr txBox="1"/>
          <p:nvPr/>
        </p:nvSpPr>
        <p:spPr>
          <a:xfrm>
            <a:off x="854015" y="2096219"/>
            <a:ext cx="10515600" cy="3970318"/>
          </a:xfrm>
          <a:prstGeom prst="rect">
            <a:avLst/>
          </a:prstGeom>
          <a:solidFill>
            <a:schemeClr val="bg1"/>
          </a:solidFill>
        </p:spPr>
        <p:txBody>
          <a:bodyPr wrap="square" rtlCol="0">
            <a:spAutoFit/>
          </a:bodyPr>
          <a:lstStyle/>
          <a:p>
            <a:pPr algn="just"/>
            <a:r>
              <a:rPr lang="it-IT" dirty="0" smtClean="0"/>
              <a:t>«Per</a:t>
            </a:r>
            <a:r>
              <a:rPr lang="it-IT" dirty="0"/>
              <a:t> </a:t>
            </a:r>
            <a:r>
              <a:rPr lang="it-IT" b="1" dirty="0" err="1"/>
              <a:t>profilazione</a:t>
            </a:r>
            <a:r>
              <a:rPr lang="it-IT" b="1" dirty="0"/>
              <a:t> dell'utente</a:t>
            </a:r>
            <a:r>
              <a:rPr lang="it-IT" dirty="0"/>
              <a:t> si intende correntemente l'insieme di attività di raccolta ed elaborazione dei dati inerenti agli </a:t>
            </a:r>
            <a:r>
              <a:rPr lang="it-IT" dirty="0">
                <a:hlinkClick r:id="rId2" tooltip="Utenti"/>
              </a:rPr>
              <a:t>utenti</a:t>
            </a:r>
            <a:r>
              <a:rPr lang="it-IT" dirty="0"/>
              <a:t> di servizi (pubblici o privati, richiesti o forzosi) per suddividere l'utenza in gruppi di </a:t>
            </a:r>
            <a:r>
              <a:rPr lang="it-IT" dirty="0" smtClean="0"/>
              <a:t>comportamento.</a:t>
            </a:r>
          </a:p>
          <a:p>
            <a:pPr algn="just"/>
            <a:endParaRPr lang="it-IT" dirty="0"/>
          </a:p>
          <a:p>
            <a:pPr algn="just"/>
            <a:r>
              <a:rPr lang="it-IT" dirty="0"/>
              <a:t>In ambito commerciale, la </a:t>
            </a:r>
            <a:r>
              <a:rPr lang="it-IT" dirty="0" err="1"/>
              <a:t>profilazione</a:t>
            </a:r>
            <a:r>
              <a:rPr lang="it-IT" dirty="0"/>
              <a:t> dell'utente è uno strumento del cosiddetto </a:t>
            </a:r>
            <a:r>
              <a:rPr lang="it-IT" dirty="0">
                <a:hlinkClick r:id="rId3" tooltip="Marketing mirato (la pagina non esiste)"/>
              </a:rPr>
              <a:t>marketing mirato</a:t>
            </a:r>
            <a:r>
              <a:rPr lang="it-IT" dirty="0"/>
              <a:t>, che fa ampio uso di questa e altre tecniche per ottenere accurate analisi dei potenziali clienti, operando spesso al limite del legalmente consentito, quando non </a:t>
            </a:r>
            <a:r>
              <a:rPr lang="it-IT" dirty="0" smtClean="0"/>
              <a:t>oltre.</a:t>
            </a:r>
            <a:endParaRPr lang="it-IT" dirty="0"/>
          </a:p>
          <a:p>
            <a:pPr algn="just"/>
            <a:endParaRPr lang="it-IT" dirty="0" smtClean="0"/>
          </a:p>
          <a:p>
            <a:pPr algn="just"/>
            <a:r>
              <a:rPr lang="it-IT" dirty="0" smtClean="0"/>
              <a:t>La </a:t>
            </a:r>
            <a:r>
              <a:rPr lang="it-IT" dirty="0"/>
              <a:t>massiccia diffusione delle </a:t>
            </a:r>
            <a:r>
              <a:rPr lang="it-IT" dirty="0">
                <a:hlinkClick r:id="rId4" tooltip="Tecnologie dell'informazione e della comunicazione"/>
              </a:rPr>
              <a:t>TIC</a:t>
            </a:r>
            <a:r>
              <a:rPr lang="it-IT" dirty="0"/>
              <a:t>, di </a:t>
            </a:r>
            <a:r>
              <a:rPr lang="it-IT" dirty="0">
                <a:hlinkClick r:id="rId5" tooltip="Internet"/>
              </a:rPr>
              <a:t>Internet</a:t>
            </a:r>
            <a:r>
              <a:rPr lang="it-IT" dirty="0"/>
              <a:t> e il crescente uso delle </a:t>
            </a:r>
            <a:r>
              <a:rPr lang="it-IT" dirty="0">
                <a:hlinkClick r:id="rId6" tooltip="Servizio di rete sociale"/>
              </a:rPr>
              <a:t>reti sociali</a:t>
            </a:r>
            <a:r>
              <a:rPr lang="it-IT" dirty="0"/>
              <a:t> hanno aumentato e semplificato l'attività di </a:t>
            </a:r>
            <a:r>
              <a:rPr lang="it-IT" dirty="0" err="1"/>
              <a:t>profilazione</a:t>
            </a:r>
            <a:r>
              <a:rPr lang="it-IT" dirty="0"/>
              <a:t> degli utenti</a:t>
            </a:r>
            <a:r>
              <a:rPr lang="it-IT" dirty="0" smtClean="0"/>
              <a:t>.</a:t>
            </a:r>
          </a:p>
          <a:p>
            <a:pPr algn="just"/>
            <a:r>
              <a:rPr lang="it-IT" dirty="0" smtClean="0"/>
              <a:t>Un </a:t>
            </a:r>
            <a:r>
              <a:rPr lang="it-IT" dirty="0"/>
              <a:t>esempio concreto è rappresentato dal pulsante </a:t>
            </a:r>
            <a:r>
              <a:rPr lang="it-IT" dirty="0" smtClean="0"/>
              <a:t>«mi piace» </a:t>
            </a:r>
            <a:r>
              <a:rPr lang="it-IT" dirty="0"/>
              <a:t>di </a:t>
            </a:r>
            <a:r>
              <a:rPr lang="it-IT" dirty="0" err="1">
                <a:hlinkClick r:id="rId7" tooltip="Facebook"/>
              </a:rPr>
              <a:t>Facebook</a:t>
            </a:r>
            <a:r>
              <a:rPr lang="it-IT" dirty="0"/>
              <a:t>: il suo uso, analizzato alla luce di appositi </a:t>
            </a:r>
            <a:r>
              <a:rPr lang="it-IT" dirty="0">
                <a:hlinkClick r:id="rId8" tooltip="Algoritmo"/>
              </a:rPr>
              <a:t>algoritmi</a:t>
            </a:r>
            <a:r>
              <a:rPr lang="it-IT" dirty="0"/>
              <a:t>, consente di profilare gli utenti del servizio, raffinandone le identità </a:t>
            </a:r>
            <a:r>
              <a:rPr lang="it-IT" dirty="0" smtClean="0"/>
              <a:t>digitali. L’introduzione  </a:t>
            </a:r>
            <a:r>
              <a:rPr lang="it-IT" dirty="0"/>
              <a:t>anche </a:t>
            </a:r>
            <a:r>
              <a:rPr lang="it-IT" dirty="0" smtClean="0"/>
              <a:t>del </a:t>
            </a:r>
            <a:r>
              <a:rPr lang="it-IT" dirty="0"/>
              <a:t>pulsante </a:t>
            </a:r>
            <a:r>
              <a:rPr lang="it-IT" dirty="0" smtClean="0"/>
              <a:t>«non </a:t>
            </a:r>
            <a:r>
              <a:rPr lang="it-IT" dirty="0"/>
              <a:t>mi </a:t>
            </a:r>
            <a:r>
              <a:rPr lang="it-IT" dirty="0" smtClean="0"/>
              <a:t>piace» serve </a:t>
            </a:r>
            <a:r>
              <a:rPr lang="it-IT" dirty="0"/>
              <a:t>proprio per migliorare la </a:t>
            </a:r>
            <a:r>
              <a:rPr lang="it-IT" dirty="0" err="1"/>
              <a:t>profilazione</a:t>
            </a:r>
            <a:r>
              <a:rPr lang="it-IT" dirty="0"/>
              <a:t> degli </a:t>
            </a:r>
            <a:r>
              <a:rPr lang="it-IT" dirty="0" smtClean="0"/>
              <a:t>utenti». </a:t>
            </a:r>
          </a:p>
          <a:p>
            <a:pPr algn="just"/>
            <a:r>
              <a:rPr lang="it-IT" dirty="0"/>
              <a:t> </a:t>
            </a:r>
            <a:r>
              <a:rPr lang="it-IT" dirty="0" smtClean="0"/>
              <a:t>                                                                                                                                                               (tratto da Wikipedia)</a:t>
            </a:r>
            <a:endParaRPr lang="it-IT" dirty="0"/>
          </a:p>
        </p:txBody>
      </p:sp>
    </p:spTree>
    <p:extLst>
      <p:ext uri="{BB962C8B-B14F-4D97-AF65-F5344CB8AC3E}">
        <p14:creationId xmlns:p14="http://schemas.microsoft.com/office/powerpoint/2010/main" val="27179176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98408" y="1018903"/>
            <a:ext cx="11749177" cy="2308324"/>
          </a:xfrm>
          <a:prstGeom prst="rect">
            <a:avLst/>
          </a:prstGeom>
          <a:solidFill>
            <a:schemeClr val="bg1"/>
          </a:solidFill>
        </p:spPr>
        <p:txBody>
          <a:bodyPr wrap="square" rtlCol="0">
            <a:spAutoFit/>
          </a:bodyPr>
          <a:lstStyle/>
          <a:p>
            <a:pPr algn="ctr"/>
            <a:r>
              <a:rPr lang="it-IT" sz="4800" b="1" dirty="0" smtClean="0">
                <a:solidFill>
                  <a:srgbClr val="FF0000"/>
                </a:solidFill>
              </a:rPr>
              <a:t>In che modo le </a:t>
            </a:r>
            <a:r>
              <a:rPr lang="it-IT" sz="4800" b="1" dirty="0" smtClean="0">
                <a:solidFill>
                  <a:srgbClr val="FF0000"/>
                </a:solidFill>
              </a:rPr>
              <a:t>attuali tecnologie dell’informazione e della comunicazione (TIC) </a:t>
            </a:r>
            <a:endParaRPr lang="it-IT" sz="4800" b="1" dirty="0" smtClean="0">
              <a:solidFill>
                <a:srgbClr val="FF0000"/>
              </a:solidFill>
            </a:endParaRPr>
          </a:p>
          <a:p>
            <a:pPr algn="ctr"/>
            <a:r>
              <a:rPr lang="it-IT" sz="4800" b="1" dirty="0" smtClean="0">
                <a:solidFill>
                  <a:srgbClr val="FF0000"/>
                </a:solidFill>
              </a:rPr>
              <a:t>influenzano la </a:t>
            </a:r>
            <a:r>
              <a:rPr lang="it-IT" sz="4800" b="1" dirty="0" smtClean="0">
                <a:solidFill>
                  <a:srgbClr val="FF0000"/>
                </a:solidFill>
              </a:rPr>
              <a:t>nostra identità?</a:t>
            </a:r>
            <a:endParaRPr lang="it-IT" sz="4800" b="1" dirty="0">
              <a:solidFill>
                <a:srgbClr val="FF0000"/>
              </a:solidFill>
            </a:endParaRPr>
          </a:p>
        </p:txBody>
      </p:sp>
    </p:spTree>
    <p:extLst>
      <p:ext uri="{BB962C8B-B14F-4D97-AF65-F5344CB8AC3E}">
        <p14:creationId xmlns:p14="http://schemas.microsoft.com/office/powerpoint/2010/main" val="1967711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06399" y="2468880"/>
            <a:ext cx="10860258" cy="923330"/>
          </a:xfrm>
          <a:prstGeom prst="rect">
            <a:avLst/>
          </a:prstGeom>
          <a:solidFill>
            <a:schemeClr val="bg1"/>
          </a:solidFill>
        </p:spPr>
        <p:txBody>
          <a:bodyPr wrap="square" rtlCol="0">
            <a:spAutoFit/>
          </a:bodyPr>
          <a:lstStyle/>
          <a:p>
            <a:pPr algn="ctr"/>
            <a:r>
              <a:rPr lang="it-IT" sz="5400" b="1" dirty="0" smtClean="0">
                <a:solidFill>
                  <a:srgbClr val="FF0000"/>
                </a:solidFill>
              </a:rPr>
              <a:t>Come s’intende per «tecnologia»?</a:t>
            </a:r>
            <a:endParaRPr lang="it-IT" sz="5400" b="1" dirty="0">
              <a:solidFill>
                <a:srgbClr val="FF0000"/>
              </a:solidFill>
            </a:endParaRPr>
          </a:p>
        </p:txBody>
      </p:sp>
    </p:spTree>
    <p:extLst>
      <p:ext uri="{BB962C8B-B14F-4D97-AF65-F5344CB8AC3E}">
        <p14:creationId xmlns:p14="http://schemas.microsoft.com/office/powerpoint/2010/main" val="24603588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53590" y="187661"/>
            <a:ext cx="10084524" cy="3293209"/>
          </a:xfrm>
          <a:prstGeom prst="rect">
            <a:avLst/>
          </a:prstGeom>
          <a:solidFill>
            <a:schemeClr val="bg1"/>
          </a:solidFill>
        </p:spPr>
        <p:txBody>
          <a:bodyPr wrap="square" rtlCol="0">
            <a:spAutoFit/>
          </a:bodyPr>
          <a:lstStyle/>
          <a:p>
            <a:r>
              <a:rPr lang="it-IT" sz="4000" b="1" dirty="0" smtClean="0">
                <a:solidFill>
                  <a:srgbClr val="FF0000"/>
                </a:solidFill>
              </a:rPr>
              <a:t>L’umano e il tecnologico. Un nesso inscindibile</a:t>
            </a:r>
            <a:r>
              <a:rPr lang="it-IT" dirty="0" smtClean="0"/>
              <a:t> </a:t>
            </a:r>
          </a:p>
          <a:p>
            <a:pPr algn="just"/>
            <a:endParaRPr lang="it-IT" sz="2000" dirty="0" smtClean="0"/>
          </a:p>
          <a:p>
            <a:pPr algn="just"/>
            <a:r>
              <a:rPr lang="it-IT" sz="3200" dirty="0" smtClean="0"/>
              <a:t>A prima vista, la tecnologia sembrerebbe indicare solo l’invenzione (inventio) di </a:t>
            </a:r>
            <a:r>
              <a:rPr lang="it-IT" sz="3200" dirty="0" smtClean="0">
                <a:solidFill>
                  <a:srgbClr val="FF0000"/>
                </a:solidFill>
              </a:rPr>
              <a:t>strumenti, mezzi, metodi, in una parola «macchine»</a:t>
            </a:r>
            <a:r>
              <a:rPr lang="it-IT" sz="3200" dirty="0" smtClean="0"/>
              <a:t>, che servono come protesi a prolungare, potenziare le azioni del nostro corpo nell’ambiente esterno. </a:t>
            </a:r>
            <a:endParaRPr lang="it-IT" sz="3200" dirty="0"/>
          </a:p>
          <a:p>
            <a:pPr algn="just"/>
            <a:endParaRPr lang="it-IT" sz="2000" dirty="0" smtClean="0"/>
          </a:p>
        </p:txBody>
      </p:sp>
    </p:spTree>
    <p:extLst>
      <p:ext uri="{BB962C8B-B14F-4D97-AF65-F5344CB8AC3E}">
        <p14:creationId xmlns:p14="http://schemas.microsoft.com/office/powerpoint/2010/main" val="33312210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53590" y="187661"/>
            <a:ext cx="10084524" cy="2985433"/>
          </a:xfrm>
          <a:prstGeom prst="rect">
            <a:avLst/>
          </a:prstGeom>
          <a:solidFill>
            <a:schemeClr val="bg1"/>
          </a:solidFill>
        </p:spPr>
        <p:txBody>
          <a:bodyPr wrap="square" rtlCol="0">
            <a:spAutoFit/>
          </a:bodyPr>
          <a:lstStyle/>
          <a:p>
            <a:r>
              <a:rPr lang="it-IT" sz="4000" b="1" dirty="0" smtClean="0">
                <a:solidFill>
                  <a:srgbClr val="FF0000"/>
                </a:solidFill>
              </a:rPr>
              <a:t>L’umano e il tecnologico. Un nesso inscindibile</a:t>
            </a:r>
            <a:r>
              <a:rPr lang="it-IT" dirty="0" smtClean="0"/>
              <a:t> </a:t>
            </a:r>
          </a:p>
          <a:p>
            <a:pPr algn="just"/>
            <a:endParaRPr lang="it-IT" sz="2000" dirty="0" smtClean="0"/>
          </a:p>
          <a:p>
            <a:pPr algn="just"/>
            <a:r>
              <a:rPr lang="it-IT" sz="3200" dirty="0" smtClean="0"/>
              <a:t>Ma il rapporto tra </a:t>
            </a:r>
            <a:r>
              <a:rPr lang="it-IT" sz="3200" dirty="0" smtClean="0">
                <a:solidFill>
                  <a:srgbClr val="FF0000"/>
                </a:solidFill>
              </a:rPr>
              <a:t>noi e le macchine (la tecnologia) </a:t>
            </a:r>
            <a:r>
              <a:rPr lang="it-IT" sz="3200" dirty="0" smtClean="0"/>
              <a:t>non va inteso in modo estrinseco (del tipo soggetto/oggetto, creatore/creatura), ma </a:t>
            </a:r>
            <a:r>
              <a:rPr lang="it-IT" sz="3200" dirty="0" smtClean="0">
                <a:solidFill>
                  <a:srgbClr val="FF0000"/>
                </a:solidFill>
              </a:rPr>
              <a:t>indica qualcosa di più intimamente intrecciato</a:t>
            </a:r>
            <a:r>
              <a:rPr lang="it-IT" sz="3200" dirty="0" smtClean="0"/>
              <a:t>.</a:t>
            </a:r>
            <a:r>
              <a:rPr lang="it-IT" sz="2000" dirty="0" smtClean="0"/>
              <a:t> </a:t>
            </a:r>
          </a:p>
        </p:txBody>
      </p:sp>
    </p:spTree>
    <p:extLst>
      <p:ext uri="{BB962C8B-B14F-4D97-AF65-F5344CB8AC3E}">
        <p14:creationId xmlns:p14="http://schemas.microsoft.com/office/powerpoint/2010/main" val="37531167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53590" y="187661"/>
            <a:ext cx="10084524" cy="4031873"/>
          </a:xfrm>
          <a:prstGeom prst="rect">
            <a:avLst/>
          </a:prstGeom>
          <a:solidFill>
            <a:schemeClr val="bg1"/>
          </a:solidFill>
        </p:spPr>
        <p:txBody>
          <a:bodyPr wrap="square" rtlCol="0">
            <a:spAutoFit/>
          </a:bodyPr>
          <a:lstStyle/>
          <a:p>
            <a:r>
              <a:rPr lang="it-IT" sz="4000" b="1" dirty="0" smtClean="0">
                <a:solidFill>
                  <a:srgbClr val="FF0000"/>
                </a:solidFill>
              </a:rPr>
              <a:t>L’umano e il tecnologico. Un nesso inscindibile</a:t>
            </a:r>
            <a:r>
              <a:rPr lang="it-IT" dirty="0" smtClean="0"/>
              <a:t> </a:t>
            </a:r>
          </a:p>
          <a:p>
            <a:pPr algn="just"/>
            <a:r>
              <a:rPr lang="it-IT" sz="2000" dirty="0" smtClean="0"/>
              <a:t> </a:t>
            </a:r>
          </a:p>
          <a:p>
            <a:pPr algn="just"/>
            <a:r>
              <a:rPr lang="it-IT" sz="2800" dirty="0" smtClean="0"/>
              <a:t>Ma se la </a:t>
            </a:r>
            <a:r>
              <a:rPr lang="it-IT" sz="2800" dirty="0" smtClean="0">
                <a:solidFill>
                  <a:srgbClr val="FF0000"/>
                </a:solidFill>
              </a:rPr>
              <a:t>tecnologia come «protesi» </a:t>
            </a:r>
            <a:r>
              <a:rPr lang="it-IT" sz="2800" dirty="0" smtClean="0"/>
              <a:t>mostra la capacità manipolatoria dell’uomo di estroflettersi come </a:t>
            </a:r>
            <a:r>
              <a:rPr lang="it-IT" sz="2800" dirty="0" smtClean="0">
                <a:solidFill>
                  <a:srgbClr val="FF0000"/>
                </a:solidFill>
              </a:rPr>
              <a:t>«corpo in azione»</a:t>
            </a:r>
            <a:r>
              <a:rPr lang="it-IT" sz="2800" dirty="0" smtClean="0"/>
              <a:t>, al tempo stesso l’estroflettersi tecnologico retroagisce sull’uomo stesso, introflettendosi (anche nel suo stesso corpo). </a:t>
            </a:r>
          </a:p>
          <a:p>
            <a:pPr algn="just"/>
            <a:endParaRPr lang="it-IT" sz="2800" dirty="0"/>
          </a:p>
          <a:p>
            <a:pPr algn="just"/>
            <a:r>
              <a:rPr lang="it-IT" sz="2800" dirty="0" smtClean="0"/>
              <a:t>In altre parole</a:t>
            </a:r>
            <a:r>
              <a:rPr lang="it-IT" sz="2800" dirty="0"/>
              <a:t>, da sempre </a:t>
            </a:r>
            <a:r>
              <a:rPr lang="it-IT" sz="2800" dirty="0">
                <a:solidFill>
                  <a:srgbClr val="FF0000"/>
                </a:solidFill>
              </a:rPr>
              <a:t>l’uomo si </a:t>
            </a:r>
            <a:r>
              <a:rPr lang="it-IT" sz="2800" dirty="0" smtClean="0">
                <a:solidFill>
                  <a:srgbClr val="FF0000"/>
                </a:solidFill>
              </a:rPr>
              <a:t>estroflette per poi </a:t>
            </a:r>
            <a:r>
              <a:rPr lang="it-IT" sz="2800" dirty="0">
                <a:solidFill>
                  <a:srgbClr val="FF0000"/>
                </a:solidFill>
              </a:rPr>
              <a:t>nel contempo introflettersi </a:t>
            </a:r>
            <a:r>
              <a:rPr lang="it-IT" sz="2800" dirty="0" smtClean="0">
                <a:solidFill>
                  <a:srgbClr val="FF0000"/>
                </a:solidFill>
              </a:rPr>
              <a:t>nel suo stesso «protendersi tecnologico»</a:t>
            </a:r>
            <a:r>
              <a:rPr lang="it-IT" sz="2800" dirty="0" smtClean="0"/>
              <a:t>.</a:t>
            </a:r>
          </a:p>
        </p:txBody>
      </p:sp>
    </p:spTree>
    <p:extLst>
      <p:ext uri="{BB962C8B-B14F-4D97-AF65-F5344CB8AC3E}">
        <p14:creationId xmlns:p14="http://schemas.microsoft.com/office/powerpoint/2010/main" val="24198757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95799" y="235132"/>
            <a:ext cx="8622075" cy="5324535"/>
          </a:xfrm>
          <a:prstGeom prst="rect">
            <a:avLst/>
          </a:prstGeom>
          <a:solidFill>
            <a:schemeClr val="bg1"/>
          </a:solidFill>
        </p:spPr>
        <p:txBody>
          <a:bodyPr wrap="square" rtlCol="0">
            <a:spAutoFit/>
          </a:bodyPr>
          <a:lstStyle/>
          <a:p>
            <a:r>
              <a:rPr lang="it-IT" sz="4000" b="1" dirty="0" smtClean="0">
                <a:solidFill>
                  <a:srgbClr val="FF0000"/>
                </a:solidFill>
              </a:rPr>
              <a:t>Homo </a:t>
            </a:r>
            <a:r>
              <a:rPr lang="it-IT" sz="4000" b="1" dirty="0" err="1" smtClean="0">
                <a:solidFill>
                  <a:srgbClr val="FF0000"/>
                </a:solidFill>
              </a:rPr>
              <a:t>technologicus</a:t>
            </a:r>
            <a:endParaRPr lang="it-IT" b="1" dirty="0">
              <a:solidFill>
                <a:srgbClr val="FF0000"/>
              </a:solidFill>
            </a:endParaRPr>
          </a:p>
          <a:p>
            <a:endParaRPr lang="it-IT" dirty="0" smtClean="0"/>
          </a:p>
          <a:p>
            <a:endParaRPr lang="it-IT" dirty="0"/>
          </a:p>
          <a:p>
            <a:pPr algn="just"/>
            <a:r>
              <a:rPr lang="it-IT" sz="2400" dirty="0" smtClean="0"/>
              <a:t>«L'importanza </a:t>
            </a:r>
            <a:r>
              <a:rPr lang="it-IT" sz="2400" dirty="0"/>
              <a:t>della tecnologia nella definizione dell’uomo è sempre più evidente</a:t>
            </a:r>
            <a:r>
              <a:rPr lang="it-IT" sz="2400" dirty="0" smtClean="0"/>
              <a:t>, ma </a:t>
            </a:r>
            <a:r>
              <a:rPr lang="it-IT" sz="2400" dirty="0">
                <a:solidFill>
                  <a:srgbClr val="FF0000"/>
                </a:solidFill>
              </a:rPr>
              <a:t>fin dalla sua comparsa la nostra specie si è ibridata con gli </a:t>
            </a:r>
            <a:r>
              <a:rPr lang="it-IT" sz="2400" dirty="0" smtClean="0">
                <a:solidFill>
                  <a:srgbClr val="FF0000"/>
                </a:solidFill>
              </a:rPr>
              <a:t>strumenti che </a:t>
            </a:r>
            <a:r>
              <a:rPr lang="it-IT" sz="2400" dirty="0">
                <a:solidFill>
                  <a:srgbClr val="FF0000"/>
                </a:solidFill>
              </a:rPr>
              <a:t>costruisce</a:t>
            </a:r>
            <a:r>
              <a:rPr lang="it-IT" sz="2400" dirty="0"/>
              <a:t>: in realtà </a:t>
            </a:r>
            <a:r>
              <a:rPr lang="it-IT" sz="2400" i="1" dirty="0">
                <a:solidFill>
                  <a:srgbClr val="FF0000"/>
                </a:solidFill>
              </a:rPr>
              <a:t>homo sapiens </a:t>
            </a:r>
            <a:r>
              <a:rPr lang="it-IT" sz="2400" dirty="0"/>
              <a:t>è sempre stato </a:t>
            </a:r>
            <a:r>
              <a:rPr lang="it-IT" sz="2400" i="1" dirty="0">
                <a:solidFill>
                  <a:srgbClr val="FF0000"/>
                </a:solidFill>
              </a:rPr>
              <a:t>homo </a:t>
            </a:r>
            <a:r>
              <a:rPr lang="it-IT" sz="2400" i="1" dirty="0" err="1">
                <a:solidFill>
                  <a:srgbClr val="FF0000"/>
                </a:solidFill>
              </a:rPr>
              <a:t>technologicus</a:t>
            </a:r>
            <a:r>
              <a:rPr lang="it-IT" sz="2400" dirty="0" smtClean="0"/>
              <a:t>, </a:t>
            </a:r>
            <a:r>
              <a:rPr lang="it-IT" sz="2400" dirty="0" smtClean="0">
                <a:solidFill>
                  <a:srgbClr val="FF0000"/>
                </a:solidFill>
              </a:rPr>
              <a:t>simbionte </a:t>
            </a:r>
            <a:r>
              <a:rPr lang="it-IT" sz="2400" dirty="0">
                <a:solidFill>
                  <a:srgbClr val="FF0000"/>
                </a:solidFill>
              </a:rPr>
              <a:t>di uomo e tecnologia in perpetua trasmutazione</a:t>
            </a:r>
            <a:r>
              <a:rPr lang="it-IT" sz="2400" dirty="0"/>
              <a:t>. </a:t>
            </a:r>
            <a:r>
              <a:rPr lang="it-IT" sz="2400" dirty="0" smtClean="0"/>
              <a:t>Parte dell'umanità </a:t>
            </a:r>
            <a:r>
              <a:rPr lang="it-IT" sz="2400" dirty="0"/>
              <a:t>sembra destinata ad una profonda trasformazione culturale</a:t>
            </a:r>
            <a:r>
              <a:rPr lang="it-IT" sz="2400" dirty="0" smtClean="0"/>
              <a:t>, epistemologica </a:t>
            </a:r>
            <a:r>
              <a:rPr lang="it-IT" sz="2400" dirty="0"/>
              <a:t>e perfino fisiologica. Ma la rapidità del cambiamento, </a:t>
            </a:r>
            <a:r>
              <a:rPr lang="it-IT" sz="2400" dirty="0" smtClean="0"/>
              <a:t>favorito in </a:t>
            </a:r>
            <a:r>
              <a:rPr lang="it-IT" sz="2400" dirty="0"/>
              <a:t>particolare dalla </a:t>
            </a:r>
            <a:r>
              <a:rPr lang="it-IT" sz="2400" dirty="0">
                <a:solidFill>
                  <a:srgbClr val="FF0000"/>
                </a:solidFill>
              </a:rPr>
              <a:t>tecnologia dell'informazione, minaccia il nostro </a:t>
            </a:r>
            <a:r>
              <a:rPr lang="it-IT" sz="2400" dirty="0" smtClean="0">
                <a:solidFill>
                  <a:srgbClr val="FF0000"/>
                </a:solidFill>
              </a:rPr>
              <a:t>equilibrio biologico </a:t>
            </a:r>
            <a:r>
              <a:rPr lang="it-IT" sz="2400" dirty="0">
                <a:solidFill>
                  <a:srgbClr val="FF0000"/>
                </a:solidFill>
              </a:rPr>
              <a:t>ed emotivo e lacera le componenti etiche ed estetiche </a:t>
            </a:r>
            <a:r>
              <a:rPr lang="it-IT" sz="2400" dirty="0" smtClean="0">
                <a:solidFill>
                  <a:srgbClr val="FF0000"/>
                </a:solidFill>
              </a:rPr>
              <a:t>tradizionali</a:t>
            </a:r>
            <a:r>
              <a:rPr lang="it-IT" sz="2400" dirty="0" smtClean="0"/>
              <a:t>».</a:t>
            </a:r>
            <a:endParaRPr lang="it-IT" sz="2400" dirty="0"/>
          </a:p>
          <a:p>
            <a:pPr algn="just"/>
            <a:r>
              <a:rPr lang="it-IT" dirty="0" smtClean="0"/>
              <a:t>                                                                                                                                 </a:t>
            </a:r>
            <a:r>
              <a:rPr lang="it-IT" sz="2400" dirty="0" smtClean="0"/>
              <a:t>(G.O. Longo)</a:t>
            </a:r>
            <a:endParaRPr lang="it-IT" dirty="0"/>
          </a:p>
        </p:txBody>
      </p:sp>
      <p:pic>
        <p:nvPicPr>
          <p:cNvPr id="2050" name="Picture 2" descr="https://upload.wikimedia.org/wikipedia/commons/thumb/0/0d/Giuseppe_O_Longo.jpg/220px-Giuseppe_O_Long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8397" y="548640"/>
            <a:ext cx="2195739" cy="2854462"/>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9666514" y="3735977"/>
            <a:ext cx="2272937" cy="369332"/>
          </a:xfrm>
          <a:prstGeom prst="rect">
            <a:avLst/>
          </a:prstGeom>
          <a:solidFill>
            <a:schemeClr val="bg1"/>
          </a:solidFill>
        </p:spPr>
        <p:txBody>
          <a:bodyPr wrap="square" rtlCol="0">
            <a:spAutoFit/>
          </a:bodyPr>
          <a:lstStyle/>
          <a:p>
            <a:pPr algn="ctr"/>
            <a:r>
              <a:rPr lang="it-IT" dirty="0" smtClean="0"/>
              <a:t>Giuseppe O. Longo</a:t>
            </a:r>
            <a:endParaRPr lang="it-IT" dirty="0"/>
          </a:p>
        </p:txBody>
      </p:sp>
      <p:sp>
        <p:nvSpPr>
          <p:cNvPr id="5" name="CasellaDiTesto 4"/>
          <p:cNvSpPr txBox="1"/>
          <p:nvPr/>
        </p:nvSpPr>
        <p:spPr>
          <a:xfrm>
            <a:off x="8739052" y="5559667"/>
            <a:ext cx="3344090" cy="1200329"/>
          </a:xfrm>
          <a:prstGeom prst="rect">
            <a:avLst/>
          </a:prstGeom>
          <a:solidFill>
            <a:schemeClr val="bg1"/>
          </a:solidFill>
        </p:spPr>
        <p:txBody>
          <a:bodyPr wrap="square" rtlCol="0">
            <a:spAutoFit/>
          </a:bodyPr>
          <a:lstStyle/>
          <a:p>
            <a:r>
              <a:rPr lang="it-IT" dirty="0" smtClean="0"/>
              <a:t>Per saperne di più:</a:t>
            </a:r>
          </a:p>
          <a:p>
            <a:endParaRPr lang="it-IT" dirty="0" smtClean="0"/>
          </a:p>
          <a:p>
            <a:r>
              <a:rPr lang="it-IT" dirty="0" smtClean="0"/>
              <a:t>G.O. Longo. </a:t>
            </a:r>
            <a:r>
              <a:rPr lang="it-IT" i="1" dirty="0" smtClean="0">
                <a:hlinkClick r:id="rId4"/>
              </a:rPr>
              <a:t>Il simbionte: prove di umanità futura</a:t>
            </a:r>
            <a:r>
              <a:rPr lang="it-IT" dirty="0">
                <a:hlinkClick r:id="rId4"/>
              </a:rPr>
              <a:t> </a:t>
            </a:r>
            <a:r>
              <a:rPr lang="it-IT" dirty="0" smtClean="0">
                <a:hlinkClick r:id="rId4"/>
              </a:rPr>
              <a:t>(2003)</a:t>
            </a:r>
            <a:endParaRPr lang="it-IT" dirty="0" smtClean="0"/>
          </a:p>
        </p:txBody>
      </p:sp>
    </p:spTree>
    <p:extLst>
      <p:ext uri="{BB962C8B-B14F-4D97-AF65-F5344CB8AC3E}">
        <p14:creationId xmlns:p14="http://schemas.microsoft.com/office/powerpoint/2010/main" val="10103489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39634" y="1554480"/>
            <a:ext cx="7106195" cy="3016210"/>
          </a:xfrm>
          <a:prstGeom prst="rect">
            <a:avLst/>
          </a:prstGeom>
          <a:solidFill>
            <a:schemeClr val="bg1"/>
          </a:solidFill>
        </p:spPr>
        <p:txBody>
          <a:bodyPr wrap="square" rtlCol="0">
            <a:spAutoFit/>
          </a:bodyPr>
          <a:lstStyle/>
          <a:p>
            <a:pPr algn="just"/>
            <a:r>
              <a:rPr lang="it-IT" sz="4000" b="1" dirty="0" smtClean="0">
                <a:solidFill>
                  <a:srgbClr val="FF0000"/>
                </a:solidFill>
              </a:rPr>
              <a:t>Identità personale</a:t>
            </a:r>
            <a:r>
              <a:rPr lang="it-IT" sz="4000" dirty="0" smtClean="0">
                <a:solidFill>
                  <a:srgbClr val="FF0000"/>
                </a:solidFill>
              </a:rPr>
              <a:t> </a:t>
            </a:r>
          </a:p>
          <a:p>
            <a:pPr algn="just"/>
            <a:r>
              <a:rPr lang="it-IT" sz="2000" b="1" dirty="0" smtClean="0"/>
              <a:t>Insieme </a:t>
            </a:r>
            <a:r>
              <a:rPr lang="it-IT" sz="2000" b="1" dirty="0"/>
              <a:t>delle caratteristiche fisiche, psicologiche e comportamentali che contraddistinguono un individuo e lo rendono diverso dagli </a:t>
            </a:r>
            <a:r>
              <a:rPr lang="it-IT" sz="2000" b="1" dirty="0" smtClean="0"/>
              <a:t>altri (C. Taylor)</a:t>
            </a:r>
            <a:endParaRPr lang="it-IT" sz="2000" dirty="0" smtClean="0"/>
          </a:p>
          <a:p>
            <a:pPr algn="just"/>
            <a:endParaRPr lang="it-IT" dirty="0"/>
          </a:p>
          <a:p>
            <a:pPr algn="just"/>
            <a:r>
              <a:rPr lang="it-IT" dirty="0" smtClean="0"/>
              <a:t>Percezione di sé nella </a:t>
            </a:r>
            <a:r>
              <a:rPr lang="it-IT" dirty="0"/>
              <a:t>sfera </a:t>
            </a:r>
            <a:r>
              <a:rPr lang="it-IT" dirty="0" smtClean="0"/>
              <a:t>individuale/nel </a:t>
            </a:r>
            <a:r>
              <a:rPr lang="it-IT" dirty="0"/>
              <a:t>gruppo sociale che lo ospita. </a:t>
            </a:r>
            <a:endParaRPr lang="it-IT" dirty="0" smtClean="0"/>
          </a:p>
          <a:p>
            <a:pPr algn="just"/>
            <a:endParaRPr lang="it-IT" dirty="0"/>
          </a:p>
          <a:p>
            <a:pPr algn="just"/>
            <a:r>
              <a:rPr lang="it-IT" dirty="0" smtClean="0"/>
              <a:t>Un </a:t>
            </a:r>
            <a:r>
              <a:rPr lang="it-IT" dirty="0"/>
              <a:t>concetto non immutabile, di matrice culturale, che si trasforma con la crescita e i cambiamenti sociali.</a:t>
            </a:r>
            <a:r>
              <a:rPr lang="it-IT" dirty="0" smtClean="0"/>
              <a:t> </a:t>
            </a:r>
            <a:endParaRPr lang="it-IT" dirty="0"/>
          </a:p>
        </p:txBody>
      </p:sp>
      <p:pic>
        <p:nvPicPr>
          <p:cNvPr id="1026" name="Picture 2" descr="https://upload.wikimedia.org/wikipedia/commons/thumb/4/44/Charles_Taylor_%282019%29.jpg/220px-Charles_Taylor_%282019%29.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2843" y="1554480"/>
            <a:ext cx="2470059" cy="1650449"/>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7785463" y="3265714"/>
            <a:ext cx="2259874" cy="369332"/>
          </a:xfrm>
          <a:prstGeom prst="rect">
            <a:avLst/>
          </a:prstGeom>
          <a:solidFill>
            <a:schemeClr val="bg1"/>
          </a:solidFill>
        </p:spPr>
        <p:txBody>
          <a:bodyPr wrap="square" rtlCol="0">
            <a:spAutoFit/>
          </a:bodyPr>
          <a:lstStyle/>
          <a:p>
            <a:pPr algn="ctr"/>
            <a:r>
              <a:rPr lang="it-IT" dirty="0" smtClean="0"/>
              <a:t>Charles Taylor</a:t>
            </a:r>
            <a:endParaRPr lang="it-IT" dirty="0"/>
          </a:p>
        </p:txBody>
      </p:sp>
    </p:spTree>
    <p:extLst>
      <p:ext uri="{BB962C8B-B14F-4D97-AF65-F5344CB8AC3E}">
        <p14:creationId xmlns:p14="http://schemas.microsoft.com/office/powerpoint/2010/main" val="10607798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53590" y="187661"/>
            <a:ext cx="10084524" cy="5355312"/>
          </a:xfrm>
          <a:prstGeom prst="rect">
            <a:avLst/>
          </a:prstGeom>
          <a:solidFill>
            <a:schemeClr val="bg1"/>
          </a:solidFill>
        </p:spPr>
        <p:txBody>
          <a:bodyPr wrap="square" rtlCol="0">
            <a:spAutoFit/>
          </a:bodyPr>
          <a:lstStyle/>
          <a:p>
            <a:pPr algn="just"/>
            <a:r>
              <a:rPr lang="it-IT" sz="4000" b="1" dirty="0" smtClean="0">
                <a:solidFill>
                  <a:srgbClr val="FF0000"/>
                </a:solidFill>
              </a:rPr>
              <a:t>L’umano e il tecnologico</a:t>
            </a:r>
            <a:r>
              <a:rPr lang="it-IT" sz="4000" b="1" dirty="0">
                <a:solidFill>
                  <a:srgbClr val="FF0000"/>
                </a:solidFill>
              </a:rPr>
              <a:t>. L’Uomo come simbionte tecnologico</a:t>
            </a:r>
            <a:endParaRPr lang="it-IT" dirty="0" smtClean="0"/>
          </a:p>
          <a:p>
            <a:endParaRPr lang="it-IT" dirty="0" smtClean="0"/>
          </a:p>
          <a:p>
            <a:pPr algn="just"/>
            <a:r>
              <a:rPr lang="it-IT" sz="3200" dirty="0">
                <a:solidFill>
                  <a:srgbClr val="FF0000"/>
                </a:solidFill>
              </a:rPr>
              <a:t>«Umano» e «tecnologico» </a:t>
            </a:r>
            <a:r>
              <a:rPr lang="it-IT" sz="3200" dirty="0"/>
              <a:t>da sempre sono insieme tra loro. Si tratta di una </a:t>
            </a:r>
            <a:r>
              <a:rPr lang="it-IT" sz="3200" dirty="0">
                <a:solidFill>
                  <a:srgbClr val="FF0000"/>
                </a:solidFill>
              </a:rPr>
              <a:t>relazione co-essenziale </a:t>
            </a:r>
            <a:r>
              <a:rPr lang="it-IT" sz="3200" dirty="0"/>
              <a:t>per cui l’</a:t>
            </a:r>
            <a:r>
              <a:rPr lang="it-IT" sz="3200" i="1" dirty="0"/>
              <a:t>homo sapiens </a:t>
            </a:r>
            <a:r>
              <a:rPr lang="it-IT" sz="3200" dirty="0"/>
              <a:t>(che sa) diventa</a:t>
            </a:r>
            <a:r>
              <a:rPr lang="it-IT" sz="3200" i="1" dirty="0"/>
              <a:t> homo sapiens </a:t>
            </a:r>
            <a:r>
              <a:rPr lang="it-IT" sz="3200" i="1" dirty="0" err="1"/>
              <a:t>sapiens</a:t>
            </a:r>
            <a:r>
              <a:rPr lang="it-IT" sz="3200" i="1" dirty="0"/>
              <a:t> </a:t>
            </a:r>
            <a:r>
              <a:rPr lang="it-IT" sz="3200" dirty="0"/>
              <a:t>(che sa di sapere) in virtù del suo essere </a:t>
            </a:r>
            <a:r>
              <a:rPr lang="it-IT" sz="3200" i="1" dirty="0"/>
              <a:t>homo </a:t>
            </a:r>
            <a:r>
              <a:rPr lang="it-IT" sz="3200" i="1" dirty="0" err="1"/>
              <a:t>technologicus</a:t>
            </a:r>
            <a:r>
              <a:rPr lang="it-IT" sz="3200" dirty="0"/>
              <a:t> (capace nel fare di saper fare, </a:t>
            </a:r>
            <a:r>
              <a:rPr lang="it-IT" sz="3200" dirty="0" smtClean="0"/>
              <a:t>per cui l’uomo </a:t>
            </a:r>
            <a:r>
              <a:rPr lang="it-IT" sz="3200" dirty="0"/>
              <a:t>sapendo cosa fa acquista anche il </a:t>
            </a:r>
            <a:r>
              <a:rPr lang="it-IT" sz="3200" dirty="0" smtClean="0"/>
              <a:t>sapere </a:t>
            </a:r>
            <a:r>
              <a:rPr lang="it-IT" sz="3200" dirty="0"/>
              <a:t>e il sapersi, </a:t>
            </a:r>
            <a:r>
              <a:rPr lang="it-IT" sz="3200" dirty="0" smtClean="0"/>
              <a:t>ossia la </a:t>
            </a:r>
            <a:r>
              <a:rPr lang="it-IT" sz="3200" dirty="0"/>
              <a:t>consapevolezza </a:t>
            </a:r>
            <a:r>
              <a:rPr lang="it-IT" sz="3200" dirty="0" smtClean="0"/>
              <a:t>della </a:t>
            </a:r>
            <a:r>
              <a:rPr lang="it-IT" sz="3200" dirty="0"/>
              <a:t>propria identità).</a:t>
            </a:r>
          </a:p>
          <a:p>
            <a:pPr algn="just"/>
            <a:endParaRPr lang="it-IT" sz="2000" dirty="0" smtClean="0"/>
          </a:p>
        </p:txBody>
      </p:sp>
      <p:sp>
        <p:nvSpPr>
          <p:cNvPr id="3" name="CasellaDiTesto 2"/>
          <p:cNvSpPr txBox="1"/>
          <p:nvPr/>
        </p:nvSpPr>
        <p:spPr>
          <a:xfrm>
            <a:off x="4641334" y="5864218"/>
            <a:ext cx="7132320" cy="523220"/>
          </a:xfrm>
          <a:prstGeom prst="rect">
            <a:avLst/>
          </a:prstGeom>
          <a:solidFill>
            <a:schemeClr val="bg1"/>
          </a:solidFill>
        </p:spPr>
        <p:txBody>
          <a:bodyPr wrap="square" rtlCol="0">
            <a:spAutoFit/>
          </a:bodyPr>
          <a:lstStyle/>
          <a:p>
            <a:pPr algn="ctr"/>
            <a:r>
              <a:rPr lang="it-IT" sz="2800" b="1" dirty="0" smtClean="0">
                <a:solidFill>
                  <a:srgbClr val="FF0000"/>
                </a:solidFill>
              </a:rPr>
              <a:t>Vedi: </a:t>
            </a:r>
            <a:r>
              <a:rPr lang="it-IT" sz="2800" b="1" dirty="0" smtClean="0">
                <a:solidFill>
                  <a:srgbClr val="FF0000"/>
                </a:solidFill>
                <a:hlinkClick r:id="rId2" action="ppaction://hlinksldjump"/>
              </a:rPr>
              <a:t>concetto di simbiosi e di simbionte</a:t>
            </a:r>
            <a:endParaRPr lang="it-IT" sz="2800" b="1" dirty="0">
              <a:solidFill>
                <a:srgbClr val="FF0000"/>
              </a:solidFill>
            </a:endParaRPr>
          </a:p>
        </p:txBody>
      </p:sp>
    </p:spTree>
    <p:extLst>
      <p:ext uri="{BB962C8B-B14F-4D97-AF65-F5344CB8AC3E}">
        <p14:creationId xmlns:p14="http://schemas.microsoft.com/office/powerpoint/2010/main" val="40805169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63040" y="1894114"/>
            <a:ext cx="8725989" cy="3592286"/>
          </a:xfrm>
          <a:prstGeom prst="rect">
            <a:avLst/>
          </a:prstGeom>
          <a:noFill/>
        </p:spPr>
        <p:txBody>
          <a:bodyPr wrap="square" rtlCol="0">
            <a:spAutoFit/>
          </a:bodyPr>
          <a:lstStyle/>
          <a:p>
            <a:endParaRPr lang="it-IT" dirty="0"/>
          </a:p>
        </p:txBody>
      </p:sp>
      <p:sp>
        <p:nvSpPr>
          <p:cNvPr id="3" name="CasellaDiTesto 2"/>
          <p:cNvSpPr txBox="1"/>
          <p:nvPr/>
        </p:nvSpPr>
        <p:spPr>
          <a:xfrm>
            <a:off x="130630" y="1532820"/>
            <a:ext cx="7236822" cy="3785652"/>
          </a:xfrm>
          <a:prstGeom prst="rect">
            <a:avLst/>
          </a:prstGeom>
          <a:solidFill>
            <a:schemeClr val="bg1"/>
          </a:solidFill>
        </p:spPr>
        <p:txBody>
          <a:bodyPr wrap="square" rtlCol="0">
            <a:spAutoFit/>
          </a:bodyPr>
          <a:lstStyle/>
          <a:p>
            <a:pPr algn="just"/>
            <a:r>
              <a:rPr lang="it-IT" sz="2400" dirty="0" smtClean="0"/>
              <a:t>«…grazie alla protesi, qualcosa esce, per così dire dal corpo in azione, ovvero lo abbandona, e nel contempo gli si riflette indietro, producendo così in esso un «sapere»:  un nuovo modo di </a:t>
            </a:r>
            <a:r>
              <a:rPr lang="it-IT" sz="2400" dirty="0"/>
              <a:t>«saper fare</a:t>
            </a:r>
            <a:r>
              <a:rPr lang="it-IT" sz="2400" dirty="0" smtClean="0"/>
              <a:t>» e poi essenzialmente, un inaudito </a:t>
            </a:r>
            <a:r>
              <a:rPr lang="it-IT" sz="2400" dirty="0"/>
              <a:t>«saper </a:t>
            </a:r>
            <a:r>
              <a:rPr lang="it-IT" sz="2400" dirty="0" smtClean="0"/>
              <a:t>dire» e un sagace </a:t>
            </a:r>
            <a:r>
              <a:rPr lang="it-IT" sz="2400" dirty="0"/>
              <a:t>«saper </a:t>
            </a:r>
            <a:r>
              <a:rPr lang="it-IT" sz="2400" dirty="0" smtClean="0"/>
              <a:t>scrivere» </a:t>
            </a:r>
          </a:p>
          <a:p>
            <a:pPr algn="just"/>
            <a:r>
              <a:rPr lang="it-IT" sz="2400" dirty="0"/>
              <a:t> </a:t>
            </a:r>
            <a:r>
              <a:rPr lang="it-IT" sz="2400" dirty="0" smtClean="0"/>
              <a:t>                               (C. Sini, </a:t>
            </a:r>
            <a:r>
              <a:rPr lang="it-IT" sz="2400" i="1" dirty="0" smtClean="0"/>
              <a:t>L’uomo, la macchina, l’automa</a:t>
            </a:r>
            <a:r>
              <a:rPr lang="it-IT" sz="2400" dirty="0" smtClean="0"/>
              <a:t>)</a:t>
            </a:r>
          </a:p>
          <a:p>
            <a:pPr algn="just"/>
            <a:endParaRPr lang="it-IT" sz="2400" dirty="0" smtClean="0"/>
          </a:p>
          <a:p>
            <a:pPr algn="just"/>
            <a:r>
              <a:rPr lang="it-IT" sz="2400" dirty="0" smtClean="0"/>
              <a:t>Per saperne di più:</a:t>
            </a:r>
            <a:endParaRPr lang="it-IT" sz="2400" dirty="0"/>
          </a:p>
          <a:p>
            <a:pPr algn="just"/>
            <a:r>
              <a:rPr lang="it-IT" sz="2400" dirty="0">
                <a:hlinkClick r:id="rId4"/>
              </a:rPr>
              <a:t>https://www.youtube.com/watch?v=6YbV7h3FnY8</a:t>
            </a:r>
            <a:endParaRPr lang="it-IT" sz="2400" dirty="0"/>
          </a:p>
        </p:txBody>
      </p:sp>
      <p:sp>
        <p:nvSpPr>
          <p:cNvPr id="4" name="CasellaDiTesto 3"/>
          <p:cNvSpPr txBox="1"/>
          <p:nvPr/>
        </p:nvSpPr>
        <p:spPr>
          <a:xfrm>
            <a:off x="1005840" y="574766"/>
            <a:ext cx="10006149" cy="461665"/>
          </a:xfrm>
          <a:prstGeom prst="rect">
            <a:avLst/>
          </a:prstGeom>
          <a:solidFill>
            <a:schemeClr val="bg1"/>
          </a:solidFill>
        </p:spPr>
        <p:txBody>
          <a:bodyPr wrap="square" rtlCol="0">
            <a:spAutoFit/>
          </a:bodyPr>
          <a:lstStyle/>
          <a:p>
            <a:pPr algn="ctr"/>
            <a:r>
              <a:rPr lang="it-IT" sz="2400" dirty="0" smtClean="0">
                <a:solidFill>
                  <a:srgbClr val="FF0000"/>
                </a:solidFill>
              </a:rPr>
              <a:t>La tecnologia come protendersi o protesi del corpo</a:t>
            </a:r>
            <a:endParaRPr lang="it-IT" sz="2400" dirty="0">
              <a:solidFill>
                <a:srgbClr val="FF0000"/>
              </a:solidFill>
            </a:endParaRPr>
          </a:p>
        </p:txBody>
      </p:sp>
      <p:sp>
        <p:nvSpPr>
          <p:cNvPr id="6" name="CasellaDiTesto 5"/>
          <p:cNvSpPr txBox="1"/>
          <p:nvPr/>
        </p:nvSpPr>
        <p:spPr>
          <a:xfrm>
            <a:off x="7837714" y="4550556"/>
            <a:ext cx="4232367" cy="923330"/>
          </a:xfrm>
          <a:prstGeom prst="rect">
            <a:avLst/>
          </a:prstGeom>
          <a:solidFill>
            <a:schemeClr val="bg1"/>
          </a:solidFill>
        </p:spPr>
        <p:txBody>
          <a:bodyPr wrap="square" rtlCol="0">
            <a:spAutoFit/>
          </a:bodyPr>
          <a:lstStyle/>
          <a:p>
            <a:pPr algn="ctr"/>
            <a:r>
              <a:rPr lang="it-IT" dirty="0" smtClean="0"/>
              <a:t>Carlo Sini riassume la tesi di Longo sul «simbionte» pur in parte dissentendone </a:t>
            </a:r>
          </a:p>
          <a:p>
            <a:pPr algn="ctr"/>
            <a:r>
              <a:rPr lang="it-IT" dirty="0" smtClean="0"/>
              <a:t>(</a:t>
            </a:r>
            <a:r>
              <a:rPr lang="it-IT" dirty="0" err="1" smtClean="0"/>
              <a:t>dur</a:t>
            </a:r>
            <a:r>
              <a:rPr lang="it-IT" dirty="0" smtClean="0"/>
              <a:t>. 4 </a:t>
            </a:r>
            <a:r>
              <a:rPr lang="it-IT" dirty="0" err="1" smtClean="0"/>
              <a:t>min</a:t>
            </a:r>
            <a:r>
              <a:rPr lang="it-IT" dirty="0" smtClean="0"/>
              <a:t> </a:t>
            </a:r>
            <a:r>
              <a:rPr lang="it-IT" dirty="0" err="1" smtClean="0"/>
              <a:t>ca</a:t>
            </a:r>
            <a:r>
              <a:rPr lang="it-IT" dirty="0" smtClean="0"/>
              <a:t>)</a:t>
            </a:r>
            <a:endParaRPr lang="it-IT" dirty="0"/>
          </a:p>
        </p:txBody>
      </p:sp>
      <p:pic>
        <p:nvPicPr>
          <p:cNvPr id="7" name="SINI espone la tesi di Longo sul simbion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95475" y="1532820"/>
            <a:ext cx="4374606" cy="2460716"/>
          </a:xfrm>
          <a:prstGeom prst="rect">
            <a:avLst/>
          </a:prstGeom>
        </p:spPr>
      </p:pic>
    </p:spTree>
    <p:extLst>
      <p:ext uri="{BB962C8B-B14F-4D97-AF65-F5344CB8AC3E}">
        <p14:creationId xmlns:p14="http://schemas.microsoft.com/office/powerpoint/2010/main" val="7035581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73183" y="1005803"/>
            <a:ext cx="9875520" cy="5447645"/>
          </a:xfrm>
          <a:prstGeom prst="rect">
            <a:avLst/>
          </a:prstGeom>
          <a:solidFill>
            <a:schemeClr val="bg1"/>
          </a:solidFill>
        </p:spPr>
        <p:txBody>
          <a:bodyPr wrap="square" rtlCol="0">
            <a:spAutoFit/>
          </a:bodyPr>
          <a:lstStyle/>
          <a:p>
            <a:pPr algn="just"/>
            <a:r>
              <a:rPr lang="it-IT" sz="2200" dirty="0" smtClean="0"/>
              <a:t>«Il carattere essenziale della tecnologia (intesa in senso lato come produttrice di strumenti per la conoscenza e l’azione) nei confronti dell’uomo è rivelato dalla retroazione che le innovazioni tecniche esercitano sugli esseri umani e sulla società. Evoluzione biologica ed evoluzione tecnologica si sono intrecciate in un’evoluzione “biotecnologica” in cui sono all’opera meccanismi darwiniani e meccanismi lamarckiani. Al centro di questa evoluzione vi è una successione di “simbionti”, cioè di ibridi biotecnologici, ciascuno dei quali è caratterizzato da dosi sempre più cospicue di tecnologia. </a:t>
            </a:r>
            <a:r>
              <a:rPr lang="it-IT" sz="2200" dirty="0" smtClean="0">
                <a:solidFill>
                  <a:srgbClr val="FF0000"/>
                </a:solidFill>
              </a:rPr>
              <a:t>La tecnologia è sempre un filtro, in quanto potenzia (o fa addirittura emergere) certe caratteristiche, fisiche o cognitive, e ne indebolisce o annulla altre</a:t>
            </a:r>
            <a:r>
              <a:rPr lang="it-IT" sz="2200" dirty="0" smtClean="0"/>
              <a:t>. In particolare, le </a:t>
            </a:r>
            <a:r>
              <a:rPr lang="it-IT" sz="2200" dirty="0" smtClean="0">
                <a:solidFill>
                  <a:srgbClr val="FF0000"/>
                </a:solidFill>
              </a:rPr>
              <a:t>tecnologie dell’informazione hanno potenziato le capacità </a:t>
            </a:r>
            <a:r>
              <a:rPr lang="it-IT" sz="2200" dirty="0" err="1" smtClean="0">
                <a:solidFill>
                  <a:srgbClr val="FF0000"/>
                </a:solidFill>
              </a:rPr>
              <a:t>razional</a:t>
            </a:r>
            <a:r>
              <a:rPr lang="it-IT" sz="2200" dirty="0" smtClean="0">
                <a:solidFill>
                  <a:srgbClr val="FF0000"/>
                </a:solidFill>
              </a:rPr>
              <a:t>-computanti del simbionte uomo-computer a scapito delle facoltà emotive, etiche, estetiche ed espressive.</a:t>
            </a:r>
            <a:r>
              <a:rPr lang="it-IT" sz="2200" dirty="0" smtClean="0"/>
              <a:t> Questo filtraggio provoca nel simbionte uno squilibrio e un disadattamento crescenti, che sono talora causa di rigetto e di sofferenza» </a:t>
            </a:r>
          </a:p>
          <a:p>
            <a:pPr algn="just"/>
            <a:r>
              <a:rPr lang="it-IT" sz="2200" dirty="0" smtClean="0"/>
              <a:t>(G.O. Longo, </a:t>
            </a:r>
            <a:r>
              <a:rPr lang="it-IT" sz="2200" i="1" dirty="0" smtClean="0">
                <a:hlinkClick r:id="rId2"/>
              </a:rPr>
              <a:t>Uomo e tecnologia: una simbiosi problematica</a:t>
            </a:r>
            <a:r>
              <a:rPr lang="it-IT" sz="2200" dirty="0" smtClean="0">
                <a:hlinkClick r:id="rId2"/>
              </a:rPr>
              <a:t> </a:t>
            </a:r>
            <a:r>
              <a:rPr lang="it-IT" sz="2200" dirty="0" smtClean="0"/>
              <a:t>in «Mondo digitale», n. 2 giugno 2005)</a:t>
            </a:r>
          </a:p>
          <a:p>
            <a:pPr algn="just"/>
            <a:endParaRPr lang="it-IT" dirty="0"/>
          </a:p>
        </p:txBody>
      </p:sp>
      <p:sp>
        <p:nvSpPr>
          <p:cNvPr id="5" name="CasellaDiTesto 4"/>
          <p:cNvSpPr txBox="1"/>
          <p:nvPr/>
        </p:nvSpPr>
        <p:spPr>
          <a:xfrm>
            <a:off x="1541417" y="287383"/>
            <a:ext cx="8739052" cy="584775"/>
          </a:xfrm>
          <a:prstGeom prst="rect">
            <a:avLst/>
          </a:prstGeom>
          <a:solidFill>
            <a:schemeClr val="bg1"/>
          </a:solidFill>
        </p:spPr>
        <p:txBody>
          <a:bodyPr wrap="square" rtlCol="0">
            <a:spAutoFit/>
          </a:bodyPr>
          <a:lstStyle/>
          <a:p>
            <a:pPr algn="ctr"/>
            <a:r>
              <a:rPr lang="it-IT" sz="3200" dirty="0" smtClean="0">
                <a:solidFill>
                  <a:srgbClr val="FF0000"/>
                </a:solidFill>
              </a:rPr>
              <a:t>Uomo e tecnologia: una simbiosi problematica</a:t>
            </a:r>
            <a:endParaRPr lang="it-IT" sz="3200" dirty="0">
              <a:solidFill>
                <a:srgbClr val="FF0000"/>
              </a:solidFill>
            </a:endParaRPr>
          </a:p>
        </p:txBody>
      </p:sp>
    </p:spTree>
    <p:extLst>
      <p:ext uri="{BB962C8B-B14F-4D97-AF65-F5344CB8AC3E}">
        <p14:creationId xmlns:p14="http://schemas.microsoft.com/office/powerpoint/2010/main" val="39644641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58462" y="2519122"/>
            <a:ext cx="9045525" cy="646331"/>
          </a:xfrm>
          <a:prstGeom prst="rect">
            <a:avLst/>
          </a:prstGeom>
          <a:solidFill>
            <a:schemeClr val="bg1"/>
          </a:solidFill>
        </p:spPr>
        <p:txBody>
          <a:bodyPr wrap="square" rtlCol="0">
            <a:spAutoFit/>
          </a:bodyPr>
          <a:lstStyle/>
          <a:p>
            <a:pPr algn="ctr"/>
            <a:r>
              <a:rPr lang="it-IT" sz="3600" b="1" dirty="0" smtClean="0">
                <a:solidFill>
                  <a:srgbClr val="FF0000"/>
                </a:solidFill>
              </a:rPr>
              <a:t>Alcune riflessioni sulle conseguenze delle TIC</a:t>
            </a:r>
            <a:endParaRPr lang="it-IT" sz="3600" b="1" dirty="0">
              <a:solidFill>
                <a:srgbClr val="FF0000"/>
              </a:solidFill>
            </a:endParaRPr>
          </a:p>
        </p:txBody>
      </p:sp>
    </p:spTree>
    <p:extLst>
      <p:ext uri="{BB962C8B-B14F-4D97-AF65-F5344CB8AC3E}">
        <p14:creationId xmlns:p14="http://schemas.microsoft.com/office/powerpoint/2010/main" val="3975934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58128" y="1223888"/>
            <a:ext cx="10466363" cy="3970318"/>
          </a:xfrm>
          <a:prstGeom prst="rect">
            <a:avLst/>
          </a:prstGeom>
          <a:solidFill>
            <a:schemeClr val="bg1"/>
          </a:solidFill>
        </p:spPr>
        <p:txBody>
          <a:bodyPr wrap="square" rtlCol="0">
            <a:spAutoFit/>
          </a:bodyPr>
          <a:lstStyle/>
          <a:p>
            <a:pPr algn="just"/>
            <a:r>
              <a:rPr lang="it-IT" sz="2800" dirty="0" smtClean="0"/>
              <a:t>«[…] </a:t>
            </a:r>
            <a:r>
              <a:rPr lang="it-IT" sz="2800" dirty="0"/>
              <a:t>mi soffermerò soprattutto sulla tecnologia dell’informazione e della comunicazione, le cui </a:t>
            </a:r>
            <a:r>
              <a:rPr lang="it-IT" sz="2800" dirty="0" smtClean="0"/>
              <a:t>conseguenze a </a:t>
            </a:r>
            <a:r>
              <a:rPr lang="it-IT" sz="2800" dirty="0"/>
              <a:t>livello cognitivo, culturale, sociale e tecnico, sono enormi. </a:t>
            </a:r>
            <a:r>
              <a:rPr lang="it-IT" sz="2800" dirty="0">
                <a:solidFill>
                  <a:srgbClr val="FF0000"/>
                </a:solidFill>
              </a:rPr>
              <a:t>Le macchine della mente rendono molto evidente un fenomeno che riguarda tutta la tecnologia: la delega, cioè il trasferimento alle macchine di funzioni, attività, capacità e perfino decisioni che un tempo appartenevano all’uomo. </a:t>
            </a:r>
            <a:r>
              <a:rPr lang="it-IT" sz="2800" dirty="0" smtClean="0"/>
              <a:t>[…] La </a:t>
            </a:r>
            <a:r>
              <a:rPr lang="it-IT" sz="2800" dirty="0"/>
              <a:t>delega comporta ovviamente un rassicurante scarico di responsabilità anche in ambiti in cui le conseguenze di questa abdicazione potrebbero essere inquietanti (medicina, insegnamento</a:t>
            </a:r>
            <a:r>
              <a:rPr lang="it-IT" sz="2800" dirty="0" smtClean="0"/>
              <a:t>)».</a:t>
            </a:r>
            <a:r>
              <a:rPr lang="it-IT" sz="2800" dirty="0"/>
              <a:t> </a:t>
            </a:r>
            <a:r>
              <a:rPr lang="it-IT" sz="2800" dirty="0" smtClean="0"/>
              <a:t>(G.O. Longo)</a:t>
            </a:r>
          </a:p>
        </p:txBody>
      </p:sp>
      <p:sp>
        <p:nvSpPr>
          <p:cNvPr id="3" name="CasellaDiTesto 2"/>
          <p:cNvSpPr txBox="1"/>
          <p:nvPr/>
        </p:nvSpPr>
        <p:spPr>
          <a:xfrm>
            <a:off x="2166425" y="450166"/>
            <a:ext cx="7596553" cy="523220"/>
          </a:xfrm>
          <a:prstGeom prst="rect">
            <a:avLst/>
          </a:prstGeom>
          <a:solidFill>
            <a:schemeClr val="bg1"/>
          </a:solidFill>
        </p:spPr>
        <p:txBody>
          <a:bodyPr wrap="square" rtlCol="0">
            <a:spAutoFit/>
          </a:bodyPr>
          <a:lstStyle/>
          <a:p>
            <a:pPr algn="ctr"/>
            <a:r>
              <a:rPr lang="it-IT" sz="2800" b="1" dirty="0" smtClean="0">
                <a:solidFill>
                  <a:srgbClr val="FF0000"/>
                </a:solidFill>
              </a:rPr>
              <a:t>La «delega tecnologica» del simbionte umano</a:t>
            </a:r>
            <a:endParaRPr lang="it-IT" sz="2800" b="1" dirty="0">
              <a:solidFill>
                <a:srgbClr val="FF0000"/>
              </a:solidFill>
            </a:endParaRPr>
          </a:p>
        </p:txBody>
      </p:sp>
    </p:spTree>
    <p:extLst>
      <p:ext uri="{BB962C8B-B14F-4D97-AF65-F5344CB8AC3E}">
        <p14:creationId xmlns:p14="http://schemas.microsoft.com/office/powerpoint/2010/main" val="33089961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95754" y="1491174"/>
            <a:ext cx="10353822" cy="3539430"/>
          </a:xfrm>
          <a:prstGeom prst="rect">
            <a:avLst/>
          </a:prstGeom>
          <a:solidFill>
            <a:schemeClr val="bg1"/>
          </a:solidFill>
        </p:spPr>
        <p:txBody>
          <a:bodyPr wrap="square" rtlCol="0">
            <a:spAutoFit/>
          </a:bodyPr>
          <a:lstStyle/>
          <a:p>
            <a:pPr algn="just"/>
            <a:r>
              <a:rPr lang="it-IT" sz="3200" dirty="0" smtClean="0"/>
              <a:t>«A </a:t>
            </a:r>
            <a:r>
              <a:rPr lang="it-IT" sz="3200" dirty="0"/>
              <a:t>questo proposito è bene ribadire esplicitamente che </a:t>
            </a:r>
            <a:r>
              <a:rPr lang="it-IT" sz="3200" dirty="0">
                <a:solidFill>
                  <a:srgbClr val="FF0000"/>
                </a:solidFill>
              </a:rPr>
              <a:t>ogni</a:t>
            </a:r>
            <a:r>
              <a:rPr lang="it-IT" sz="3200" dirty="0"/>
              <a:t> </a:t>
            </a:r>
            <a:r>
              <a:rPr lang="it-IT" sz="3200" dirty="0">
                <a:solidFill>
                  <a:srgbClr val="FF0000"/>
                </a:solidFill>
              </a:rPr>
              <a:t>tecnologia è un filtro</a:t>
            </a:r>
            <a:r>
              <a:rPr lang="it-IT" sz="3200" dirty="0"/>
              <a:t>, nel senso che il simbionte biotecnologico derivante dall’adozione di una data tecnologia sa fare certe cose meglio del simbionte precedente ma fa peggio certe altre cose. Insomma la tecnologia non aumenta le nostre prestazioni e capacità in modo uniforme: </a:t>
            </a:r>
            <a:r>
              <a:rPr lang="it-IT" sz="3200" dirty="0">
                <a:solidFill>
                  <a:srgbClr val="FF0000"/>
                </a:solidFill>
              </a:rPr>
              <a:t>se qualcosa si guadagna, qualcosa si </a:t>
            </a:r>
            <a:r>
              <a:rPr lang="it-IT" sz="3200" dirty="0" smtClean="0">
                <a:solidFill>
                  <a:srgbClr val="FF0000"/>
                </a:solidFill>
              </a:rPr>
              <a:t>perde</a:t>
            </a:r>
            <a:r>
              <a:rPr lang="it-IT" sz="3200" dirty="0" smtClean="0"/>
              <a:t>» </a:t>
            </a:r>
            <a:r>
              <a:rPr lang="it-IT" sz="3200" dirty="0"/>
              <a:t>(G.O. Longo)</a:t>
            </a:r>
          </a:p>
        </p:txBody>
      </p:sp>
      <p:sp>
        <p:nvSpPr>
          <p:cNvPr id="3" name="CasellaDiTesto 2"/>
          <p:cNvSpPr txBox="1"/>
          <p:nvPr/>
        </p:nvSpPr>
        <p:spPr>
          <a:xfrm>
            <a:off x="1406769" y="450166"/>
            <a:ext cx="10002129" cy="523220"/>
          </a:xfrm>
          <a:prstGeom prst="rect">
            <a:avLst/>
          </a:prstGeom>
          <a:solidFill>
            <a:schemeClr val="bg1"/>
          </a:solidFill>
        </p:spPr>
        <p:txBody>
          <a:bodyPr wrap="square" rtlCol="0">
            <a:spAutoFit/>
          </a:bodyPr>
          <a:lstStyle/>
          <a:p>
            <a:pPr algn="ctr"/>
            <a:r>
              <a:rPr lang="it-IT" sz="2800" b="1" dirty="0" smtClean="0">
                <a:solidFill>
                  <a:srgbClr val="FF0000"/>
                </a:solidFill>
              </a:rPr>
              <a:t>Ogni svolta tecnologica comporta acquisti e perdite di capacità</a:t>
            </a:r>
            <a:endParaRPr lang="it-IT" sz="2800" b="1" dirty="0">
              <a:solidFill>
                <a:srgbClr val="FF0000"/>
              </a:solidFill>
            </a:endParaRPr>
          </a:p>
        </p:txBody>
      </p:sp>
    </p:spTree>
    <p:extLst>
      <p:ext uri="{BB962C8B-B14F-4D97-AF65-F5344CB8AC3E}">
        <p14:creationId xmlns:p14="http://schemas.microsoft.com/office/powerpoint/2010/main" val="37671950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98807" y="1392701"/>
            <a:ext cx="9903656" cy="4062651"/>
          </a:xfrm>
          <a:prstGeom prst="rect">
            <a:avLst/>
          </a:prstGeom>
          <a:solidFill>
            <a:schemeClr val="bg1"/>
          </a:solidFill>
        </p:spPr>
        <p:txBody>
          <a:bodyPr wrap="square" rtlCol="0">
            <a:spAutoFit/>
          </a:bodyPr>
          <a:lstStyle/>
          <a:p>
            <a:pPr algn="just"/>
            <a:r>
              <a:rPr lang="it-IT" sz="2400" dirty="0" smtClean="0"/>
              <a:t>«La </a:t>
            </a:r>
            <a:r>
              <a:rPr lang="it-IT" sz="2400" dirty="0">
                <a:solidFill>
                  <a:srgbClr val="FF0000"/>
                </a:solidFill>
              </a:rPr>
              <a:t>tecnologia dell’informazione </a:t>
            </a:r>
            <a:r>
              <a:rPr lang="it-IT" sz="2400" dirty="0"/>
              <a:t>introduce in questa variegata complessità drastiche mediazioni e semplificazioni che portano ad una sorta di </a:t>
            </a:r>
            <a:r>
              <a:rPr lang="it-IT" sz="2400" dirty="0">
                <a:solidFill>
                  <a:srgbClr val="FF0000"/>
                </a:solidFill>
              </a:rPr>
              <a:t>omologazione verso il basso. Ciò agevola la comunicazione tra uomo e macchina </a:t>
            </a:r>
            <a:r>
              <a:rPr lang="it-IT" sz="2400" dirty="0"/>
              <a:t>e quindi è utile per sfruttare gli strumenti, e inoltre aumenta il raggio comunicativo, consentendoci di entrare in contatto, sia pur mediato, con persone </a:t>
            </a:r>
            <a:r>
              <a:rPr lang="it-IT" sz="2400" dirty="0" smtClean="0"/>
              <a:t>lontanissime. </a:t>
            </a:r>
            <a:r>
              <a:rPr lang="it-IT" sz="2400" dirty="0" smtClean="0">
                <a:solidFill>
                  <a:srgbClr val="FF0000"/>
                </a:solidFill>
              </a:rPr>
              <a:t>Allo </a:t>
            </a:r>
            <a:r>
              <a:rPr lang="it-IT" sz="2400" dirty="0">
                <a:solidFill>
                  <a:srgbClr val="FF0000"/>
                </a:solidFill>
              </a:rPr>
              <a:t>stesso tempo, tuttavia, impoverisce la comunicazione umana</a:t>
            </a:r>
            <a:r>
              <a:rPr lang="it-IT" sz="2400" dirty="0"/>
              <a:t>: il lessico si riduce, le strutture grammaticali e sintattiche si uniformano a pochi modelli. E il corpo si eclissa: impoverendosi il veicolo, anche l’espressione e la comunicazione rischiano di irrigidirsi in formule stereotipate</a:t>
            </a:r>
            <a:r>
              <a:rPr lang="it-IT" sz="2400" dirty="0" smtClean="0"/>
              <a:t>» </a:t>
            </a:r>
            <a:r>
              <a:rPr lang="it-IT" sz="2400" dirty="0"/>
              <a:t>(G.O. Longo)</a:t>
            </a:r>
          </a:p>
          <a:p>
            <a:endParaRPr lang="it-IT" dirty="0"/>
          </a:p>
        </p:txBody>
      </p:sp>
      <p:sp>
        <p:nvSpPr>
          <p:cNvPr id="3" name="CasellaDiTesto 2"/>
          <p:cNvSpPr txBox="1"/>
          <p:nvPr/>
        </p:nvSpPr>
        <p:spPr>
          <a:xfrm>
            <a:off x="2166425" y="450166"/>
            <a:ext cx="8426547" cy="523220"/>
          </a:xfrm>
          <a:prstGeom prst="rect">
            <a:avLst/>
          </a:prstGeom>
          <a:solidFill>
            <a:schemeClr val="bg1"/>
          </a:solidFill>
        </p:spPr>
        <p:txBody>
          <a:bodyPr wrap="square" rtlCol="0">
            <a:spAutoFit/>
          </a:bodyPr>
          <a:lstStyle/>
          <a:p>
            <a:pPr algn="ctr"/>
            <a:r>
              <a:rPr lang="it-IT" sz="2800" b="1" dirty="0" smtClean="0">
                <a:solidFill>
                  <a:srgbClr val="FF0000"/>
                </a:solidFill>
              </a:rPr>
              <a:t>TIC tra impoverimento linguistico e perdita del corpo</a:t>
            </a:r>
            <a:endParaRPr lang="it-IT" sz="2800" b="1" dirty="0">
              <a:solidFill>
                <a:srgbClr val="FF0000"/>
              </a:solidFill>
            </a:endParaRPr>
          </a:p>
        </p:txBody>
      </p:sp>
      <p:sp>
        <p:nvSpPr>
          <p:cNvPr id="4" name="CasellaDiTesto 3"/>
          <p:cNvSpPr txBox="1"/>
          <p:nvPr/>
        </p:nvSpPr>
        <p:spPr>
          <a:xfrm>
            <a:off x="6850966" y="5922498"/>
            <a:ext cx="4389120" cy="646331"/>
          </a:xfrm>
          <a:prstGeom prst="rect">
            <a:avLst/>
          </a:prstGeom>
          <a:solidFill>
            <a:schemeClr val="bg1"/>
          </a:solidFill>
        </p:spPr>
        <p:txBody>
          <a:bodyPr wrap="square" rtlCol="0">
            <a:spAutoFit/>
          </a:bodyPr>
          <a:lstStyle/>
          <a:p>
            <a:pPr algn="just"/>
            <a:r>
              <a:rPr lang="it-IT" dirty="0" smtClean="0"/>
              <a:t>Per saperne di più: </a:t>
            </a:r>
            <a:r>
              <a:rPr lang="it-IT" b="1" dirty="0" smtClean="0">
                <a:hlinkClick r:id="rId2"/>
              </a:rPr>
              <a:t>può il computer imitare l’uomo? (G. O. Longo)</a:t>
            </a:r>
            <a:endParaRPr lang="it-IT" b="1" dirty="0"/>
          </a:p>
        </p:txBody>
      </p:sp>
    </p:spTree>
    <p:extLst>
      <p:ext uri="{BB962C8B-B14F-4D97-AF65-F5344CB8AC3E}">
        <p14:creationId xmlns:p14="http://schemas.microsoft.com/office/powerpoint/2010/main" val="42123913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10154" y="372996"/>
            <a:ext cx="7596553" cy="523220"/>
          </a:xfrm>
          <a:prstGeom prst="rect">
            <a:avLst/>
          </a:prstGeom>
          <a:solidFill>
            <a:schemeClr val="bg1"/>
          </a:solidFill>
        </p:spPr>
        <p:txBody>
          <a:bodyPr wrap="square" rtlCol="0">
            <a:spAutoFit/>
          </a:bodyPr>
          <a:lstStyle/>
          <a:p>
            <a:pPr algn="ctr"/>
            <a:r>
              <a:rPr lang="it-IT" sz="2800" b="1" dirty="0" smtClean="0">
                <a:solidFill>
                  <a:srgbClr val="FF0000"/>
                </a:solidFill>
              </a:rPr>
              <a:t>Patologie mentali da </a:t>
            </a:r>
            <a:r>
              <a:rPr lang="it-IT" sz="2800" b="1" dirty="0" err="1" smtClean="0">
                <a:solidFill>
                  <a:srgbClr val="FF0000"/>
                </a:solidFill>
              </a:rPr>
              <a:t>iperconnessione</a:t>
            </a:r>
            <a:r>
              <a:rPr lang="it-IT" sz="2800" b="1" dirty="0" smtClean="0">
                <a:solidFill>
                  <a:srgbClr val="FF0000"/>
                </a:solidFill>
              </a:rPr>
              <a:t> digitale</a:t>
            </a:r>
            <a:endParaRPr lang="it-IT" sz="2800" b="1" dirty="0">
              <a:solidFill>
                <a:srgbClr val="FF0000"/>
              </a:solidFill>
            </a:endParaRPr>
          </a:p>
        </p:txBody>
      </p:sp>
      <p:sp>
        <p:nvSpPr>
          <p:cNvPr id="3" name="Rettangolo 2"/>
          <p:cNvSpPr/>
          <p:nvPr/>
        </p:nvSpPr>
        <p:spPr>
          <a:xfrm>
            <a:off x="3953022" y="5427004"/>
            <a:ext cx="8060787" cy="923330"/>
          </a:xfrm>
          <a:prstGeom prst="rect">
            <a:avLst/>
          </a:prstGeom>
          <a:solidFill>
            <a:schemeClr val="bg1"/>
          </a:solidFill>
        </p:spPr>
        <p:txBody>
          <a:bodyPr wrap="square">
            <a:spAutoFit/>
          </a:bodyPr>
          <a:lstStyle/>
          <a:p>
            <a:r>
              <a:rPr lang="it-IT" dirty="0" smtClean="0"/>
              <a:t>Per saperne di più:</a:t>
            </a:r>
          </a:p>
          <a:p>
            <a:r>
              <a:rPr lang="it-IT" dirty="0" smtClean="0"/>
              <a:t>Il </a:t>
            </a:r>
            <a:r>
              <a:rPr lang="it-IT" dirty="0"/>
              <a:t>Narcisismo digitale e le patologie da </a:t>
            </a:r>
            <a:r>
              <a:rPr lang="it-IT" dirty="0" err="1"/>
              <a:t>iperconnessione</a:t>
            </a:r>
            <a:endParaRPr lang="it-IT"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endParaRPr>
          </a:p>
          <a:p>
            <a:r>
              <a:rPr lang="it-IT"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https</a:t>
            </a:r>
            <a:r>
              <a:rPr lang="it-IT"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://www.stateofmind.it/2019/03/narcisismo-patologie-iperconnessione/</a:t>
            </a:r>
            <a:r>
              <a:rPr lang="it-IT" dirty="0">
                <a:latin typeface="Calibri" panose="020F0502020204030204" pitchFamily="34" charset="0"/>
                <a:ea typeface="Calibri" panose="020F0502020204030204" pitchFamily="34" charset="0"/>
                <a:cs typeface="Times New Roman" panose="02020603050405020304" pitchFamily="18" charset="0"/>
              </a:rPr>
              <a:t> </a:t>
            </a:r>
            <a:endParaRPr lang="it-IT" dirty="0"/>
          </a:p>
        </p:txBody>
      </p:sp>
      <p:sp>
        <p:nvSpPr>
          <p:cNvPr id="4" name="CasellaDiTesto 3"/>
          <p:cNvSpPr txBox="1"/>
          <p:nvPr/>
        </p:nvSpPr>
        <p:spPr>
          <a:xfrm>
            <a:off x="1565534" y="2719251"/>
            <a:ext cx="4741482" cy="369332"/>
          </a:xfrm>
          <a:prstGeom prst="rect">
            <a:avLst/>
          </a:prstGeom>
          <a:solidFill>
            <a:schemeClr val="bg1"/>
          </a:solidFill>
        </p:spPr>
        <p:txBody>
          <a:bodyPr wrap="square" rtlCol="0">
            <a:spAutoFit/>
          </a:bodyPr>
          <a:lstStyle/>
          <a:p>
            <a:r>
              <a:rPr lang="it-IT" dirty="0" smtClean="0"/>
              <a:t>Più connessi più sconnessi. Chiariamo l’equivoco</a:t>
            </a:r>
            <a:endParaRPr lang="it-IT" dirty="0"/>
          </a:p>
        </p:txBody>
      </p:sp>
      <p:pic>
        <p:nvPicPr>
          <p:cNvPr id="5" name="Nuove malattie mental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01707" y="998917"/>
            <a:ext cx="3810000" cy="3810000"/>
          </a:xfrm>
          <a:prstGeom prst="rect">
            <a:avLst/>
          </a:prstGeom>
        </p:spPr>
      </p:pic>
    </p:spTree>
    <p:extLst>
      <p:ext uri="{BB962C8B-B14F-4D97-AF65-F5344CB8AC3E}">
        <p14:creationId xmlns:p14="http://schemas.microsoft.com/office/powerpoint/2010/main" val="20316002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591659" y="1022922"/>
            <a:ext cx="9690631" cy="5632311"/>
          </a:xfrm>
          <a:prstGeom prst="rect">
            <a:avLst/>
          </a:prstGeom>
          <a:solidFill>
            <a:schemeClr val="bg1"/>
          </a:solidFill>
        </p:spPr>
        <p:txBody>
          <a:bodyPr wrap="square" rtlCol="0">
            <a:spAutoFit/>
          </a:bodyPr>
          <a:lstStyle/>
          <a:p>
            <a:pPr algn="just"/>
            <a:r>
              <a:rPr lang="it-IT" sz="2400" dirty="0" smtClean="0">
                <a:latin typeface="Times New Roman" panose="02020603050405020304" pitchFamily="18" charset="0"/>
                <a:cs typeface="Times New Roman" panose="02020603050405020304" pitchFamily="18" charset="0"/>
              </a:rPr>
              <a:t>Il termine </a:t>
            </a:r>
            <a:r>
              <a:rPr lang="it-IT" sz="2400" dirty="0" smtClean="0">
                <a:solidFill>
                  <a:srgbClr val="FF0000"/>
                </a:solidFill>
                <a:latin typeface="Times New Roman" panose="02020603050405020304" pitchFamily="18" charset="0"/>
                <a:cs typeface="Times New Roman" panose="02020603050405020304" pitchFamily="18" charset="0"/>
              </a:rPr>
              <a:t>simbiosi</a:t>
            </a:r>
            <a:r>
              <a:rPr lang="it-IT" sz="2400" dirty="0" smtClean="0">
                <a:latin typeface="Times New Roman" panose="02020603050405020304" pitchFamily="18" charset="0"/>
                <a:cs typeface="Times New Roman" panose="02020603050405020304" pitchFamily="18" charset="0"/>
              </a:rPr>
              <a:t> fu </a:t>
            </a:r>
            <a:r>
              <a:rPr lang="it-IT" sz="2400" dirty="0">
                <a:latin typeface="Times New Roman" panose="02020603050405020304" pitchFamily="18" charset="0"/>
                <a:cs typeface="Times New Roman" panose="02020603050405020304" pitchFamily="18" charset="0"/>
              </a:rPr>
              <a:t>coniato nel 1879 dal botanico </a:t>
            </a:r>
            <a:r>
              <a:rPr lang="it-IT" sz="2400" dirty="0">
                <a:solidFill>
                  <a:srgbClr val="FF0000"/>
                </a:solidFill>
                <a:latin typeface="Times New Roman" panose="02020603050405020304" pitchFamily="18" charset="0"/>
                <a:cs typeface="Times New Roman" panose="02020603050405020304" pitchFamily="18" charset="0"/>
              </a:rPr>
              <a:t>Anton De </a:t>
            </a:r>
            <a:r>
              <a:rPr lang="it-IT" sz="2400" dirty="0" err="1">
                <a:solidFill>
                  <a:srgbClr val="FF0000"/>
                </a:solidFill>
                <a:latin typeface="Times New Roman" panose="02020603050405020304" pitchFamily="18" charset="0"/>
                <a:cs typeface="Times New Roman" panose="02020603050405020304" pitchFamily="18" charset="0"/>
              </a:rPr>
              <a:t>Bary</a:t>
            </a:r>
            <a:r>
              <a:rPr lang="it-IT" sz="2400" dirty="0">
                <a:solidFill>
                  <a:srgbClr val="FF0000"/>
                </a:solidFill>
                <a:latin typeface="Times New Roman" panose="02020603050405020304" pitchFamily="18" charset="0"/>
                <a:cs typeface="Times New Roman" panose="02020603050405020304" pitchFamily="18" charset="0"/>
              </a:rPr>
              <a:t> </a:t>
            </a:r>
            <a:r>
              <a:rPr lang="it-IT" sz="2400" dirty="0">
                <a:latin typeface="Times New Roman" panose="02020603050405020304" pitchFamily="18" charset="0"/>
                <a:cs typeface="Times New Roman" panose="02020603050405020304" pitchFamily="18" charset="0"/>
              </a:rPr>
              <a:t>(1831-1887) a proposito della relazione tra le alghe e i funghi che vivono insieme formando i licheni</a:t>
            </a:r>
            <a:r>
              <a:rPr lang="it-IT" sz="2400" dirty="0" smtClean="0">
                <a:latin typeface="Times New Roman" panose="02020603050405020304" pitchFamily="18" charset="0"/>
                <a:cs typeface="Times New Roman" panose="02020603050405020304" pitchFamily="18" charset="0"/>
              </a:rPr>
              <a:t>.</a:t>
            </a:r>
          </a:p>
          <a:p>
            <a:pPr algn="just"/>
            <a:r>
              <a:rPr lang="it-IT" sz="2400" dirty="0" smtClean="0">
                <a:latin typeface="Times New Roman" panose="02020603050405020304" pitchFamily="18" charset="0"/>
                <a:cs typeface="Times New Roman" panose="02020603050405020304" pitchFamily="18" charset="0"/>
              </a:rPr>
              <a:t> </a:t>
            </a:r>
            <a:endParaRPr lang="it-IT" sz="2400" dirty="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La </a:t>
            </a:r>
            <a:r>
              <a:rPr lang="it-IT" sz="2400" i="1" dirty="0">
                <a:solidFill>
                  <a:srgbClr val="FF0000"/>
                </a:solidFill>
                <a:latin typeface="Times New Roman" panose="02020603050405020304" pitchFamily="18" charset="0"/>
                <a:cs typeface="Times New Roman" panose="02020603050405020304" pitchFamily="18" charset="0"/>
              </a:rPr>
              <a:t>simbiosi </a:t>
            </a:r>
            <a:r>
              <a:rPr lang="it-IT" sz="2400" dirty="0">
                <a:solidFill>
                  <a:srgbClr val="FF0000"/>
                </a:solidFill>
                <a:latin typeface="Times New Roman" panose="02020603050405020304" pitchFamily="18" charset="0"/>
                <a:cs typeface="Times New Roman" panose="02020603050405020304" pitchFamily="18" charset="0"/>
              </a:rPr>
              <a:t>(dal greco: </a:t>
            </a:r>
            <a:r>
              <a:rPr lang="it-IT" sz="2400" i="1" dirty="0">
                <a:solidFill>
                  <a:srgbClr val="FF0000"/>
                </a:solidFill>
                <a:latin typeface="Times New Roman" panose="02020603050405020304" pitchFamily="18" charset="0"/>
                <a:cs typeface="Times New Roman" panose="02020603050405020304" pitchFamily="18" charset="0"/>
              </a:rPr>
              <a:t>vita in comune</a:t>
            </a:r>
            <a:r>
              <a:rPr lang="it-IT" sz="2400" dirty="0">
                <a:solidFill>
                  <a:srgbClr val="FF0000"/>
                </a:solidFill>
                <a:latin typeface="Times New Roman" panose="02020603050405020304" pitchFamily="18" charset="0"/>
                <a:cs typeface="Times New Roman" panose="02020603050405020304" pitchFamily="18" charset="0"/>
              </a:rPr>
              <a:t>) </a:t>
            </a:r>
            <a:r>
              <a:rPr lang="it-IT" sz="2400" dirty="0">
                <a:latin typeface="Times New Roman" panose="02020603050405020304" pitchFamily="18" charset="0"/>
                <a:cs typeface="Times New Roman" panose="02020603050405020304" pitchFamily="18" charset="0"/>
              </a:rPr>
              <a:t>è un’associazione stabile e strettamente integrata </a:t>
            </a:r>
            <a:r>
              <a:rPr lang="it-IT" sz="2400" dirty="0">
                <a:solidFill>
                  <a:srgbClr val="FF0000"/>
                </a:solidFill>
                <a:latin typeface="Times New Roman" panose="02020603050405020304" pitchFamily="18" charset="0"/>
                <a:cs typeface="Times New Roman" panose="02020603050405020304" pitchFamily="18" charset="0"/>
              </a:rPr>
              <a:t>tra due </a:t>
            </a:r>
            <a:r>
              <a:rPr lang="it-IT" sz="2400" dirty="0" smtClean="0">
                <a:solidFill>
                  <a:srgbClr val="FF0000"/>
                </a:solidFill>
                <a:latin typeface="Times New Roman" panose="02020603050405020304" pitchFamily="18" charset="0"/>
                <a:cs typeface="Times New Roman" panose="02020603050405020304" pitchFamily="18" charset="0"/>
              </a:rPr>
              <a:t>organismi</a:t>
            </a:r>
            <a:r>
              <a:rPr lang="it-IT" sz="2400" dirty="0" smtClean="0">
                <a:latin typeface="Times New Roman" panose="02020603050405020304" pitchFamily="18" charset="0"/>
                <a:cs typeface="Times New Roman" panose="02020603050405020304" pitchFamily="18" charset="0"/>
              </a:rPr>
              <a:t> di </a:t>
            </a:r>
            <a:r>
              <a:rPr lang="it-IT" sz="2400" dirty="0">
                <a:latin typeface="Times New Roman" panose="02020603050405020304" pitchFamily="18" charset="0"/>
                <a:cs typeface="Times New Roman" panose="02020603050405020304" pitchFamily="18" charset="0"/>
              </a:rPr>
              <a:t>cui uno, detto ospite, costituisce l’</a:t>
            </a:r>
            <a:r>
              <a:rPr lang="it-IT" sz="2400" i="1" dirty="0">
                <a:latin typeface="Times New Roman" panose="02020603050405020304" pitchFamily="18" charset="0"/>
                <a:cs typeface="Times New Roman" panose="02020603050405020304" pitchFamily="18" charset="0"/>
              </a:rPr>
              <a:t>habitat </a:t>
            </a:r>
            <a:r>
              <a:rPr lang="it-IT" sz="2400" dirty="0">
                <a:latin typeface="Times New Roman" panose="02020603050405020304" pitchFamily="18" charset="0"/>
                <a:cs typeface="Times New Roman" panose="02020603050405020304" pitchFamily="18" charset="0"/>
              </a:rPr>
              <a:t>dell’altro: </a:t>
            </a:r>
            <a:r>
              <a:rPr lang="it-IT" sz="2400" dirty="0">
                <a:solidFill>
                  <a:srgbClr val="FF0000"/>
                </a:solidFill>
                <a:latin typeface="Times New Roman" panose="02020603050405020304" pitchFamily="18" charset="0"/>
                <a:cs typeface="Times New Roman" panose="02020603050405020304" pitchFamily="18" charset="0"/>
              </a:rPr>
              <a:t>l’insieme dei due si chiama </a:t>
            </a:r>
            <a:r>
              <a:rPr lang="it-IT" sz="2400" b="1" i="1" dirty="0">
                <a:solidFill>
                  <a:srgbClr val="FF0000"/>
                </a:solidFill>
                <a:latin typeface="Times New Roman" panose="02020603050405020304" pitchFamily="18" charset="0"/>
                <a:cs typeface="Times New Roman" panose="02020603050405020304" pitchFamily="18" charset="0"/>
              </a:rPr>
              <a:t>simbionte</a:t>
            </a:r>
            <a:r>
              <a:rPr lang="it-IT" sz="2400" dirty="0">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L’associazione simbiotica </a:t>
            </a:r>
            <a:r>
              <a:rPr lang="it-IT" sz="2400" dirty="0">
                <a:latin typeface="Times New Roman" panose="02020603050405020304" pitchFamily="18" charset="0"/>
                <a:cs typeface="Times New Roman" panose="02020603050405020304" pitchFamily="18" charset="0"/>
              </a:rPr>
              <a:t>porta vantaggi reciproci ai due organismi, che possono essere due vegetali, due animali </a:t>
            </a:r>
            <a:r>
              <a:rPr lang="it-IT" sz="2400" dirty="0" smtClean="0">
                <a:latin typeface="Times New Roman" panose="02020603050405020304" pitchFamily="18" charset="0"/>
                <a:cs typeface="Times New Roman" panose="02020603050405020304" pitchFamily="18" charset="0"/>
              </a:rPr>
              <a:t>oppure un </a:t>
            </a:r>
            <a:r>
              <a:rPr lang="it-IT" sz="2400" dirty="0">
                <a:latin typeface="Times New Roman" panose="02020603050405020304" pitchFamily="18" charset="0"/>
                <a:cs typeface="Times New Roman" panose="02020603050405020304" pitchFamily="18" charset="0"/>
              </a:rPr>
              <a:t>vegetale e un animale. </a:t>
            </a:r>
            <a:endParaRPr lang="it-IT" sz="2400" dirty="0" smtClean="0">
              <a:latin typeface="Times New Roman" panose="02020603050405020304" pitchFamily="18" charset="0"/>
              <a:cs typeface="Times New Roman" panose="02020603050405020304" pitchFamily="18" charset="0"/>
            </a:endParaRPr>
          </a:p>
          <a:p>
            <a:pPr algn="just"/>
            <a:endParaRPr lang="it-IT" sz="2400" dirty="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Oggi si tende vieppiù a parlare </a:t>
            </a:r>
            <a:r>
              <a:rPr lang="it-IT" sz="2400" dirty="0">
                <a:latin typeface="Times New Roman" panose="02020603050405020304" pitchFamily="18" charset="0"/>
                <a:cs typeface="Times New Roman" panose="02020603050405020304" pitchFamily="18" charset="0"/>
              </a:rPr>
              <a:t>di </a:t>
            </a:r>
            <a:r>
              <a:rPr lang="it-IT" sz="2400" dirty="0">
                <a:solidFill>
                  <a:srgbClr val="FF0000"/>
                </a:solidFill>
                <a:latin typeface="Times New Roman" panose="02020603050405020304" pitchFamily="18" charset="0"/>
                <a:cs typeface="Times New Roman" panose="02020603050405020304" pitchFamily="18" charset="0"/>
              </a:rPr>
              <a:t>simbiosi in termini generalissimi</a:t>
            </a:r>
            <a:r>
              <a:rPr lang="it-IT" sz="2400" dirty="0">
                <a:latin typeface="Times New Roman" panose="02020603050405020304" pitchFamily="18" charset="0"/>
                <a:cs typeface="Times New Roman" panose="02020603050405020304" pitchFamily="18" charset="0"/>
              </a:rPr>
              <a:t>, con riferimento </a:t>
            </a:r>
            <a:r>
              <a:rPr lang="it-IT" sz="2400" dirty="0" smtClean="0">
                <a:latin typeface="Times New Roman" panose="02020603050405020304" pitchFamily="18" charset="0"/>
                <a:cs typeface="Times New Roman" panose="02020603050405020304" pitchFamily="18" charset="0"/>
              </a:rPr>
              <a:t>all’</a:t>
            </a:r>
            <a:r>
              <a:rPr lang="it-IT" sz="2400" dirty="0" smtClean="0">
                <a:solidFill>
                  <a:srgbClr val="FF0000"/>
                </a:solidFill>
                <a:latin typeface="Times New Roman" panose="02020603050405020304" pitchFamily="18" charset="0"/>
                <a:cs typeface="Times New Roman" panose="02020603050405020304" pitchFamily="18" charset="0"/>
              </a:rPr>
              <a:t>ibridazione tra </a:t>
            </a:r>
            <a:r>
              <a:rPr lang="it-IT" sz="2400" dirty="0">
                <a:solidFill>
                  <a:srgbClr val="FF0000"/>
                </a:solidFill>
                <a:latin typeface="Times New Roman" panose="02020603050405020304" pitchFamily="18" charset="0"/>
                <a:cs typeface="Times New Roman" panose="02020603050405020304" pitchFamily="18" charset="0"/>
              </a:rPr>
              <a:t>biologico, meccanico ed elettronico</a:t>
            </a:r>
            <a:r>
              <a:rPr lang="it-IT" sz="2400" dirty="0">
                <a:latin typeface="Times New Roman" panose="02020603050405020304" pitchFamily="18" charset="0"/>
                <a:cs typeface="Times New Roman" panose="02020603050405020304" pitchFamily="18" charset="0"/>
              </a:rPr>
              <a:t>. In </a:t>
            </a:r>
            <a:r>
              <a:rPr lang="it-IT" sz="2400" dirty="0" smtClean="0">
                <a:latin typeface="Times New Roman" panose="02020603050405020304" pitchFamily="18" charset="0"/>
                <a:cs typeface="Times New Roman" panose="02020603050405020304" pitchFamily="18" charset="0"/>
              </a:rPr>
              <a:t>tal </a:t>
            </a:r>
            <a:r>
              <a:rPr lang="it-IT" sz="2400" dirty="0">
                <a:latin typeface="Times New Roman" panose="02020603050405020304" pitchFamily="18" charset="0"/>
                <a:cs typeface="Times New Roman" panose="02020603050405020304" pitchFamily="18" charset="0"/>
              </a:rPr>
              <a:t>senso </a:t>
            </a:r>
            <a:r>
              <a:rPr lang="it-IT" sz="2400" dirty="0">
                <a:solidFill>
                  <a:srgbClr val="FF0000"/>
                </a:solidFill>
                <a:latin typeface="Times New Roman" panose="02020603050405020304" pitchFamily="18" charset="0"/>
                <a:cs typeface="Times New Roman" panose="02020603050405020304" pitchFamily="18" charset="0"/>
              </a:rPr>
              <a:t>l’essere umano è un </a:t>
            </a:r>
            <a:r>
              <a:rPr lang="it-IT" sz="2400" i="1" dirty="0">
                <a:solidFill>
                  <a:srgbClr val="FF0000"/>
                </a:solidFill>
                <a:latin typeface="Times New Roman" panose="02020603050405020304" pitchFamily="18" charset="0"/>
                <a:cs typeface="Times New Roman" panose="02020603050405020304" pitchFamily="18" charset="0"/>
              </a:rPr>
              <a:t>simbionte </a:t>
            </a:r>
            <a:r>
              <a:rPr lang="it-IT" sz="2400" dirty="0">
                <a:solidFill>
                  <a:srgbClr val="FF0000"/>
                </a:solidFill>
                <a:latin typeface="Times New Roman" panose="02020603050405020304" pitchFamily="18" charset="0"/>
                <a:cs typeface="Times New Roman" panose="02020603050405020304" pitchFamily="18" charset="0"/>
              </a:rPr>
              <a:t>di biologia e </a:t>
            </a:r>
            <a:r>
              <a:rPr lang="it-IT" sz="2400" dirty="0" smtClean="0">
                <a:solidFill>
                  <a:srgbClr val="FF0000"/>
                </a:solidFill>
                <a:latin typeface="Times New Roman" panose="02020603050405020304" pitchFamily="18" charset="0"/>
                <a:cs typeface="Times New Roman" panose="02020603050405020304" pitchFamily="18" charset="0"/>
              </a:rPr>
              <a:t>di tecnologia</a:t>
            </a:r>
            <a:r>
              <a:rPr lang="it-IT" sz="2400" dirty="0">
                <a:latin typeface="Times New Roman" panose="02020603050405020304" pitchFamily="18" charset="0"/>
                <a:cs typeface="Times New Roman" panose="02020603050405020304" pitchFamily="18" charset="0"/>
              </a:rPr>
              <a:t>. Visti gli sviluppi della tecnologia il termine ha un significato molto più che metaforico</a:t>
            </a:r>
            <a:r>
              <a:rPr lang="it-IT" sz="2400" dirty="0" smtClean="0">
                <a:latin typeface="Times New Roman" panose="02020603050405020304" pitchFamily="18" charset="0"/>
                <a:cs typeface="Times New Roman" panose="02020603050405020304" pitchFamily="18" charset="0"/>
              </a:rPr>
              <a:t>.</a:t>
            </a:r>
            <a:endParaRPr lang="it-IT" dirty="0"/>
          </a:p>
        </p:txBody>
      </p:sp>
      <p:sp>
        <p:nvSpPr>
          <p:cNvPr id="3" name="CasellaDiTesto 2"/>
          <p:cNvSpPr txBox="1"/>
          <p:nvPr/>
        </p:nvSpPr>
        <p:spPr>
          <a:xfrm>
            <a:off x="2207623" y="152735"/>
            <a:ext cx="7132320" cy="523220"/>
          </a:xfrm>
          <a:prstGeom prst="rect">
            <a:avLst/>
          </a:prstGeom>
          <a:solidFill>
            <a:schemeClr val="bg1"/>
          </a:solidFill>
        </p:spPr>
        <p:txBody>
          <a:bodyPr wrap="square" rtlCol="0">
            <a:spAutoFit/>
          </a:bodyPr>
          <a:lstStyle/>
          <a:p>
            <a:pPr algn="ctr"/>
            <a:r>
              <a:rPr lang="it-IT" sz="2800" b="1" dirty="0" smtClean="0">
                <a:solidFill>
                  <a:srgbClr val="FF0000"/>
                </a:solidFill>
              </a:rPr>
              <a:t>Il concetto di simbiosi e di simbionte</a:t>
            </a:r>
            <a:endParaRPr lang="it-IT" sz="2800" b="1" dirty="0">
              <a:solidFill>
                <a:srgbClr val="FF0000"/>
              </a:solidFill>
            </a:endParaRPr>
          </a:p>
        </p:txBody>
      </p:sp>
      <p:sp>
        <p:nvSpPr>
          <p:cNvPr id="4" name="Freccia circolare a sinistra 3">
            <a:hlinkClick r:id="rId2" action="ppaction://hlinksldjump"/>
          </p:cNvPr>
          <p:cNvSpPr/>
          <p:nvPr/>
        </p:nvSpPr>
        <p:spPr>
          <a:xfrm>
            <a:off x="11542143" y="5934974"/>
            <a:ext cx="465827" cy="65560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 name="CasellaDiTesto 4"/>
          <p:cNvSpPr txBox="1"/>
          <p:nvPr/>
        </p:nvSpPr>
        <p:spPr>
          <a:xfrm>
            <a:off x="11386867" y="5417389"/>
            <a:ext cx="733245" cy="430887"/>
          </a:xfrm>
          <a:prstGeom prst="rect">
            <a:avLst/>
          </a:prstGeom>
          <a:solidFill>
            <a:schemeClr val="bg1"/>
          </a:solidFill>
        </p:spPr>
        <p:txBody>
          <a:bodyPr wrap="square" rtlCol="0">
            <a:spAutoFit/>
          </a:bodyPr>
          <a:lstStyle/>
          <a:p>
            <a:pPr algn="ctr"/>
            <a:r>
              <a:rPr lang="it-IT" sz="1100" dirty="0" smtClean="0"/>
              <a:t>Torna indietro</a:t>
            </a:r>
            <a:endParaRPr lang="it-IT" sz="1100" dirty="0"/>
          </a:p>
        </p:txBody>
      </p:sp>
    </p:spTree>
    <p:extLst>
      <p:ext uri="{BB962C8B-B14F-4D97-AF65-F5344CB8AC3E}">
        <p14:creationId xmlns:p14="http://schemas.microsoft.com/office/powerpoint/2010/main" val="26436004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39634" y="1554480"/>
            <a:ext cx="7106195" cy="4124206"/>
          </a:xfrm>
          <a:prstGeom prst="rect">
            <a:avLst/>
          </a:prstGeom>
          <a:solidFill>
            <a:schemeClr val="bg1"/>
          </a:solidFill>
        </p:spPr>
        <p:txBody>
          <a:bodyPr wrap="square" rtlCol="0">
            <a:spAutoFit/>
          </a:bodyPr>
          <a:lstStyle/>
          <a:p>
            <a:pPr algn="just"/>
            <a:r>
              <a:rPr lang="it-IT" sz="4000" b="1" dirty="0" smtClean="0">
                <a:solidFill>
                  <a:srgbClr val="FF0000"/>
                </a:solidFill>
              </a:rPr>
              <a:t>Identità virtuale</a:t>
            </a:r>
            <a:r>
              <a:rPr lang="it-IT" sz="4000" dirty="0" smtClean="0">
                <a:solidFill>
                  <a:srgbClr val="FF0000"/>
                </a:solidFill>
              </a:rPr>
              <a:t> </a:t>
            </a:r>
          </a:p>
          <a:p>
            <a:pPr algn="just"/>
            <a:r>
              <a:rPr lang="it-IT" sz="2000" b="1" dirty="0" smtClean="0"/>
              <a:t>Identità potenziale, aperta a molteplici possibilità </a:t>
            </a:r>
            <a:r>
              <a:rPr lang="it-IT" sz="2000" b="1" dirty="0"/>
              <a:t>e </a:t>
            </a:r>
            <a:r>
              <a:rPr lang="it-IT" sz="2000" b="1" dirty="0" smtClean="0"/>
              <a:t>immaginaria.</a:t>
            </a:r>
          </a:p>
          <a:p>
            <a:pPr algn="just"/>
            <a:r>
              <a:rPr lang="it-IT" sz="2000" b="1" dirty="0" smtClean="0"/>
              <a:t>Con le nuove tecnologie essa può essere </a:t>
            </a:r>
            <a:r>
              <a:rPr lang="it-IT" sz="2000" b="1" dirty="0"/>
              <a:t>costruita ad hoc da un utente all’interno di una comunità virtuale </a:t>
            </a:r>
            <a:r>
              <a:rPr lang="it-IT" sz="2000" b="1" dirty="0" smtClean="0"/>
              <a:t>online</a:t>
            </a:r>
            <a:endParaRPr lang="it-IT" sz="2000" dirty="0" smtClean="0"/>
          </a:p>
          <a:p>
            <a:pPr algn="just"/>
            <a:endParaRPr lang="it-IT" dirty="0"/>
          </a:p>
          <a:p>
            <a:pPr algn="just"/>
            <a:r>
              <a:rPr lang="it-IT" dirty="0" smtClean="0"/>
              <a:t>A partire dagli </a:t>
            </a:r>
            <a:r>
              <a:rPr lang="it-IT" dirty="0"/>
              <a:t>anni ’90 del XX secolo, è strettamente connessa al concetto di “</a:t>
            </a:r>
            <a:r>
              <a:rPr lang="it-IT" b="1" dirty="0"/>
              <a:t>avatar</a:t>
            </a:r>
            <a:r>
              <a:rPr lang="it-IT" dirty="0"/>
              <a:t>”, </a:t>
            </a:r>
            <a:r>
              <a:rPr lang="it-IT" dirty="0" smtClean="0"/>
              <a:t>ossia alla </a:t>
            </a:r>
            <a:r>
              <a:rPr lang="it-IT" dirty="0"/>
              <a:t>rappresentazione visuale immaginifica che l’utente associa alla propria identità virtuale all’interno di community e ambienti virtuali.</a:t>
            </a:r>
            <a:endParaRPr lang="it-IT" dirty="0" smtClean="0">
              <a:effectLst/>
            </a:endParaRPr>
          </a:p>
          <a:p>
            <a:pPr algn="just"/>
            <a:endParaRPr lang="it-IT" dirty="0" smtClean="0"/>
          </a:p>
          <a:p>
            <a:pPr algn="just"/>
            <a:r>
              <a:rPr lang="it-IT" dirty="0" smtClean="0"/>
              <a:t>Con la diffusione </a:t>
            </a:r>
            <a:r>
              <a:rPr lang="it-IT" dirty="0"/>
              <a:t>dei social network, il concetto di identità online si sposta progressivamente verso una dimensione più reale, </a:t>
            </a:r>
            <a:r>
              <a:rPr lang="it-IT" dirty="0" smtClean="0"/>
              <a:t>sfumando di </a:t>
            </a:r>
            <a:r>
              <a:rPr lang="it-IT" dirty="0"/>
              <a:t>fatto  sempre più i confini tra online e offline.</a:t>
            </a:r>
            <a:endParaRPr lang="it-IT" dirty="0">
              <a:effectLst/>
            </a:endParaRPr>
          </a:p>
        </p:txBody>
      </p:sp>
    </p:spTree>
    <p:extLst>
      <p:ext uri="{BB962C8B-B14F-4D97-AF65-F5344CB8AC3E}">
        <p14:creationId xmlns:p14="http://schemas.microsoft.com/office/powerpoint/2010/main" val="35705807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39634" y="1554480"/>
            <a:ext cx="7106195" cy="4370427"/>
          </a:xfrm>
          <a:prstGeom prst="rect">
            <a:avLst/>
          </a:prstGeom>
          <a:solidFill>
            <a:schemeClr val="bg1"/>
          </a:solidFill>
        </p:spPr>
        <p:txBody>
          <a:bodyPr wrap="square" rtlCol="0">
            <a:spAutoFit/>
          </a:bodyPr>
          <a:lstStyle/>
          <a:p>
            <a:pPr algn="just"/>
            <a:r>
              <a:rPr lang="it-IT" sz="4000" b="1" dirty="0" smtClean="0">
                <a:solidFill>
                  <a:srgbClr val="FF0000"/>
                </a:solidFill>
              </a:rPr>
              <a:t>Identità digitale</a:t>
            </a:r>
            <a:r>
              <a:rPr lang="it-IT" sz="4000" dirty="0" smtClean="0">
                <a:solidFill>
                  <a:srgbClr val="FF0000"/>
                </a:solidFill>
              </a:rPr>
              <a:t> </a:t>
            </a:r>
          </a:p>
          <a:p>
            <a:pPr algn="just"/>
            <a:r>
              <a:rPr lang="it-IT" sz="2000" b="1" dirty="0" smtClean="0"/>
              <a:t>Insieme </a:t>
            </a:r>
            <a:r>
              <a:rPr lang="it-IT" sz="2000" b="1" dirty="0"/>
              <a:t>di tutte le informazioni su un individuo memorizzate all’interno di un sistema </a:t>
            </a:r>
            <a:r>
              <a:rPr lang="it-IT" sz="2000" b="1" dirty="0" smtClean="0"/>
              <a:t>informatico</a:t>
            </a:r>
            <a:endParaRPr lang="it-IT" sz="2000" dirty="0" smtClean="0"/>
          </a:p>
          <a:p>
            <a:pPr algn="just"/>
            <a:endParaRPr lang="it-IT" dirty="0"/>
          </a:p>
          <a:p>
            <a:pPr algn="just"/>
            <a:endParaRPr lang="it-IT" dirty="0" smtClean="0"/>
          </a:p>
          <a:p>
            <a:pPr algn="just"/>
            <a:r>
              <a:rPr lang="it-IT" dirty="0" smtClean="0"/>
              <a:t>Identità </a:t>
            </a:r>
            <a:r>
              <a:rPr lang="it-IT" dirty="0"/>
              <a:t>che un utente della rete determina e costruisce online attraverso le informazioni reali cedute e tutte le azioni da lui svolte su Internet. </a:t>
            </a:r>
            <a:endParaRPr lang="it-IT" dirty="0" smtClean="0"/>
          </a:p>
          <a:p>
            <a:pPr algn="just"/>
            <a:endParaRPr lang="it-IT" dirty="0"/>
          </a:p>
          <a:p>
            <a:pPr algn="just"/>
            <a:r>
              <a:rPr lang="it-IT" dirty="0" smtClean="0"/>
              <a:t>Per es., in </a:t>
            </a:r>
            <a:r>
              <a:rPr lang="it-IT" dirty="0"/>
              <a:t>fase di iscrizione, </a:t>
            </a:r>
            <a:r>
              <a:rPr lang="it-IT" dirty="0" smtClean="0"/>
              <a:t>i social </a:t>
            </a:r>
            <a:r>
              <a:rPr lang="it-IT" dirty="0"/>
              <a:t>network </a:t>
            </a:r>
            <a:r>
              <a:rPr lang="it-IT" dirty="0" smtClean="0"/>
              <a:t>(</a:t>
            </a:r>
            <a:r>
              <a:rPr lang="it-IT" dirty="0" err="1" smtClean="0"/>
              <a:t>Facebook</a:t>
            </a:r>
            <a:r>
              <a:rPr lang="it-IT" dirty="0"/>
              <a:t>, </a:t>
            </a:r>
            <a:r>
              <a:rPr lang="it-IT" dirty="0" err="1"/>
              <a:t>Twitter</a:t>
            </a:r>
            <a:r>
              <a:rPr lang="it-IT" dirty="0"/>
              <a:t> o </a:t>
            </a:r>
            <a:r>
              <a:rPr lang="it-IT" dirty="0" smtClean="0"/>
              <a:t>Instagram) </a:t>
            </a:r>
            <a:r>
              <a:rPr lang="it-IT" dirty="0"/>
              <a:t>obbligano i propri utenti a rilasciare alla piattaforma una </a:t>
            </a:r>
            <a:r>
              <a:rPr lang="it-IT" dirty="0" smtClean="0"/>
              <a:t>serie </a:t>
            </a:r>
            <a:r>
              <a:rPr lang="it-IT" dirty="0"/>
              <a:t>di informazioni che contraddistinguono la loro identità reale (come ad esempio dati anagrafici, dati professionali, gusti, preferenze politiche ecc.), che vengono in questo modo trasmesse direttamente alla loro identità digitale.</a:t>
            </a:r>
            <a:r>
              <a:rPr lang="it-IT" dirty="0" smtClean="0"/>
              <a:t> </a:t>
            </a:r>
            <a:endParaRPr lang="it-IT" dirty="0">
              <a:effectLst/>
            </a:endParaRPr>
          </a:p>
        </p:txBody>
      </p:sp>
    </p:spTree>
    <p:extLst>
      <p:ext uri="{BB962C8B-B14F-4D97-AF65-F5344CB8AC3E}">
        <p14:creationId xmlns:p14="http://schemas.microsoft.com/office/powerpoint/2010/main" val="11993361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207623" y="2808514"/>
            <a:ext cx="7511143" cy="1107996"/>
          </a:xfrm>
          <a:prstGeom prst="rect">
            <a:avLst/>
          </a:prstGeom>
          <a:solidFill>
            <a:schemeClr val="bg1"/>
          </a:solidFill>
        </p:spPr>
        <p:txBody>
          <a:bodyPr wrap="square" rtlCol="0">
            <a:spAutoFit/>
          </a:bodyPr>
          <a:lstStyle/>
          <a:p>
            <a:pPr algn="ctr"/>
            <a:r>
              <a:rPr lang="it-IT" sz="6600" b="1" dirty="0" smtClean="0">
                <a:solidFill>
                  <a:srgbClr val="FF0000"/>
                </a:solidFill>
              </a:rPr>
              <a:t>Aspetti  giuridici</a:t>
            </a:r>
            <a:endParaRPr lang="it-IT" sz="6600" b="1" dirty="0">
              <a:solidFill>
                <a:srgbClr val="FF0000"/>
              </a:solidFill>
            </a:endParaRPr>
          </a:p>
        </p:txBody>
      </p:sp>
    </p:spTree>
    <p:extLst>
      <p:ext uri="{BB962C8B-B14F-4D97-AF65-F5344CB8AC3E}">
        <p14:creationId xmlns:p14="http://schemas.microsoft.com/office/powerpoint/2010/main" val="32399326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63968" y="1335237"/>
            <a:ext cx="10635176" cy="2985433"/>
          </a:xfrm>
          <a:prstGeom prst="rect">
            <a:avLst/>
          </a:prstGeom>
          <a:solidFill>
            <a:schemeClr val="bg1"/>
          </a:solidFill>
        </p:spPr>
        <p:txBody>
          <a:bodyPr wrap="square" rtlCol="0">
            <a:spAutoFit/>
          </a:bodyPr>
          <a:lstStyle/>
          <a:p>
            <a:pPr algn="just"/>
            <a:r>
              <a:rPr lang="it-IT" sz="4000" b="1" dirty="0" smtClean="0">
                <a:solidFill>
                  <a:srgbClr val="FF0000"/>
                </a:solidFill>
              </a:rPr>
              <a:t>Identità digitale e difesa </a:t>
            </a:r>
            <a:r>
              <a:rPr lang="it-IT" sz="4000" b="1" dirty="0">
                <a:solidFill>
                  <a:srgbClr val="FF0000"/>
                </a:solidFill>
              </a:rPr>
              <a:t>dai rischi connessi alla violazione della </a:t>
            </a:r>
            <a:r>
              <a:rPr lang="it-IT" sz="4000" b="1" dirty="0" smtClean="0">
                <a:solidFill>
                  <a:srgbClr val="FF0000"/>
                </a:solidFill>
              </a:rPr>
              <a:t>privacy</a:t>
            </a:r>
          </a:p>
          <a:p>
            <a:pPr algn="just"/>
            <a:r>
              <a:rPr lang="it-IT" dirty="0" smtClean="0"/>
              <a:t>Da </a:t>
            </a:r>
            <a:r>
              <a:rPr lang="it-IT" dirty="0"/>
              <a:t>un punto di vista giurisprudenziale la </a:t>
            </a:r>
            <a:r>
              <a:rPr lang="it-IT" dirty="0">
                <a:solidFill>
                  <a:srgbClr val="FF0000"/>
                </a:solidFill>
              </a:rPr>
              <a:t>privacy</a:t>
            </a:r>
            <a:r>
              <a:rPr lang="it-IT" dirty="0"/>
              <a:t> è il diritto alla riservatezza della propria vita privata. In Italia, i fondamenti costituzionali del diritto alla privacy sono gli </a:t>
            </a:r>
            <a:r>
              <a:rPr lang="it-IT" dirty="0">
                <a:solidFill>
                  <a:srgbClr val="FF0000"/>
                </a:solidFill>
              </a:rPr>
              <a:t>artt. 14, 15, 21 (inviolabilità del domicilio, libertà e segretezza della corrispondenza e libera manifestazione del pensiero</a:t>
            </a:r>
            <a:r>
              <a:rPr lang="it-IT" dirty="0"/>
              <a:t>). Negli anni, la Corte di Cassazione ha riconosciuto l’ancoraggio tra diritto alla riservatezza e diritti inviolabili dell’uomo (</a:t>
            </a:r>
            <a:r>
              <a:rPr lang="it-IT" dirty="0">
                <a:solidFill>
                  <a:srgbClr val="FF0000"/>
                </a:solidFill>
              </a:rPr>
              <a:t>art. 2 </a:t>
            </a:r>
            <a:r>
              <a:rPr lang="it-IT" dirty="0" err="1">
                <a:solidFill>
                  <a:srgbClr val="FF0000"/>
                </a:solidFill>
              </a:rPr>
              <a:t>Cost</a:t>
            </a:r>
            <a:r>
              <a:rPr lang="it-IT" dirty="0"/>
              <a:t>.). La norma che si occupa in maniera organica del diritto alla privacy è il </a:t>
            </a:r>
            <a:r>
              <a:rPr lang="it-IT" dirty="0">
                <a:solidFill>
                  <a:srgbClr val="FF0000"/>
                </a:solidFill>
                <a:hlinkClick r:id="rId2"/>
              </a:rPr>
              <a:t>Decreto legislativo 30 giugno 2003, n. 196</a:t>
            </a:r>
            <a:r>
              <a:rPr lang="it-IT" dirty="0" smtClean="0">
                <a:solidFill>
                  <a:srgbClr val="FF0000"/>
                </a:solidFill>
                <a:hlinkClick r:id="rId2"/>
              </a:rPr>
              <a:t> </a:t>
            </a:r>
            <a:r>
              <a:rPr lang="it-IT" i="1" dirty="0">
                <a:hlinkClick r:id="rId2"/>
              </a:rPr>
              <a:t>Codice in materia di protezione dei dati personali</a:t>
            </a:r>
            <a:r>
              <a:rPr lang="it-IT" dirty="0"/>
              <a:t>, che ha </a:t>
            </a:r>
            <a:r>
              <a:rPr lang="it-IT" dirty="0">
                <a:solidFill>
                  <a:srgbClr val="FF0000"/>
                </a:solidFill>
              </a:rPr>
              <a:t>abrogato la Legge sulla privacy del </a:t>
            </a:r>
            <a:r>
              <a:rPr lang="it-IT" dirty="0" smtClean="0">
                <a:solidFill>
                  <a:srgbClr val="FF0000"/>
                </a:solidFill>
              </a:rPr>
              <a:t>1996</a:t>
            </a:r>
            <a:endParaRPr lang="it-IT" dirty="0"/>
          </a:p>
        </p:txBody>
      </p:sp>
    </p:spTree>
    <p:extLst>
      <p:ext uri="{BB962C8B-B14F-4D97-AF65-F5344CB8AC3E}">
        <p14:creationId xmlns:p14="http://schemas.microsoft.com/office/powerpoint/2010/main" val="970528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25244" y="2487858"/>
            <a:ext cx="9115903" cy="3170099"/>
          </a:xfrm>
          <a:prstGeom prst="rect">
            <a:avLst/>
          </a:prstGeom>
          <a:solidFill>
            <a:schemeClr val="bg1"/>
          </a:solid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kumimoji="0" lang="it-IT" sz="4000" b="1" i="0" u="none" strike="noStrike" kern="1200" cap="none" spc="0" normalizeH="0" baseline="0" noProof="0" dirty="0" smtClean="0">
                <a:ln>
                  <a:noFill/>
                </a:ln>
                <a:solidFill>
                  <a:srgbClr val="FF0000"/>
                </a:solidFill>
                <a:effectLst/>
                <a:uLnTx/>
                <a:uFillTx/>
                <a:latin typeface="Calibri" panose="020F0502020204030204"/>
                <a:ea typeface="+mn-ea"/>
                <a:cs typeface="+mn-cs"/>
              </a:rPr>
              <a:t>Dati sensibili</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lang="it-IT" sz="4000" b="1" dirty="0" smtClean="0">
                <a:solidFill>
                  <a:srgbClr val="FF0000"/>
                </a:solidFill>
                <a:latin typeface="Calibri" panose="020F0502020204030204"/>
              </a:rPr>
              <a:t>Dati giudiziari</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lang="it-IT" sz="4000" b="1" dirty="0" smtClean="0">
                <a:solidFill>
                  <a:srgbClr val="FF0000"/>
                </a:solidFill>
                <a:latin typeface="Calibri" panose="020F0502020204030204"/>
              </a:rPr>
              <a:t>Dati particolari o </a:t>
            </a:r>
            <a:r>
              <a:rPr lang="it-IT" sz="4000" b="1" dirty="0" err="1" smtClean="0">
                <a:solidFill>
                  <a:srgbClr val="FF0000"/>
                </a:solidFill>
                <a:latin typeface="Calibri" panose="020F0502020204030204"/>
              </a:rPr>
              <a:t>semisensibili</a:t>
            </a:r>
            <a:endParaRPr lang="it-IT" sz="4000" b="1" dirty="0" smtClean="0">
              <a:solidFill>
                <a:srgbClr val="FF0000"/>
              </a:solidFill>
              <a:latin typeface="Calibri" panose="020F0502020204030204"/>
            </a:endParaRP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lang="it-IT" sz="4000" b="1" dirty="0" smtClean="0">
                <a:solidFill>
                  <a:srgbClr val="FF0000"/>
                </a:solidFill>
                <a:latin typeface="Calibri" panose="020F0502020204030204"/>
              </a:rPr>
              <a:t>Dati personali</a:t>
            </a:r>
          </a:p>
          <a:p>
            <a:pPr marL="742950" marR="0" lvl="0" indent="-742950" algn="l" defTabSz="914400" rtl="0" eaLnBrk="1" fontAlgn="auto" latinLnBrk="0" hangingPunct="1">
              <a:lnSpc>
                <a:spcPct val="100000"/>
              </a:lnSpc>
              <a:spcBef>
                <a:spcPts val="0"/>
              </a:spcBef>
              <a:spcAft>
                <a:spcPts val="0"/>
              </a:spcAft>
              <a:buClrTx/>
              <a:buSzTx/>
              <a:buFont typeface="+mj-lt"/>
              <a:buAutoNum type="arabicPeriod"/>
              <a:tabLst/>
              <a:defRPr/>
            </a:pPr>
            <a:r>
              <a:rPr lang="it-IT" sz="4000" b="1" dirty="0" smtClean="0">
                <a:solidFill>
                  <a:srgbClr val="FF0000"/>
                </a:solidFill>
                <a:latin typeface="Calibri" panose="020F0502020204030204"/>
              </a:rPr>
              <a:t>Dati identificativi</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asellaDiTesto 2"/>
          <p:cNvSpPr txBox="1"/>
          <p:nvPr/>
        </p:nvSpPr>
        <p:spPr>
          <a:xfrm>
            <a:off x="802257" y="828136"/>
            <a:ext cx="10239554"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0" i="0" u="none" strike="noStrike" kern="1200" cap="none" spc="0" normalizeH="0" baseline="0" noProof="0" dirty="0" smtClean="0">
                <a:ln>
                  <a:noFill/>
                </a:ln>
                <a:solidFill>
                  <a:srgbClr val="FF0000"/>
                </a:solidFill>
                <a:effectLst/>
                <a:uLnTx/>
                <a:uFillTx/>
                <a:latin typeface="Calibri" panose="020F0502020204030204"/>
                <a:ea typeface="+mn-ea"/>
                <a:cs typeface="+mn-cs"/>
              </a:rPr>
              <a:t>Le informazioni relative all’identità digitale</a:t>
            </a:r>
            <a:endParaRPr kumimoji="0" lang="it-IT" sz="4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CasellaDiTesto 3"/>
          <p:cNvSpPr txBox="1"/>
          <p:nvPr/>
        </p:nvSpPr>
        <p:spPr>
          <a:xfrm>
            <a:off x="7651631" y="5960853"/>
            <a:ext cx="2829464" cy="369332"/>
          </a:xfrm>
          <a:prstGeom prst="rect">
            <a:avLst/>
          </a:prstGeom>
          <a:solidFill>
            <a:schemeClr val="bg1"/>
          </a:solidFill>
        </p:spPr>
        <p:txBody>
          <a:bodyPr wrap="square" rtlCol="0">
            <a:spAutoFit/>
          </a:bodyPr>
          <a:lstStyle/>
          <a:p>
            <a:r>
              <a:rPr lang="it-IT" dirty="0" smtClean="0">
                <a:hlinkClick r:id="rId2"/>
              </a:rPr>
              <a:t>Clicca qui per saperne di più</a:t>
            </a:r>
            <a:endParaRPr lang="it-IT" dirty="0"/>
          </a:p>
        </p:txBody>
      </p:sp>
    </p:spTree>
    <p:extLst>
      <p:ext uri="{BB962C8B-B14F-4D97-AF65-F5344CB8AC3E}">
        <p14:creationId xmlns:p14="http://schemas.microsoft.com/office/powerpoint/2010/main" val="28830631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25244" y="2487858"/>
            <a:ext cx="9115903" cy="2092881"/>
          </a:xfrm>
          <a:prstGeom prst="rect">
            <a:avLst/>
          </a:prstGeom>
          <a:solidFill>
            <a:schemeClr val="bg1"/>
          </a:solidFill>
        </p:spPr>
        <p:txBody>
          <a:bodyPr wrap="square" rtlCol="0">
            <a:spAutoFit/>
          </a:bodyPr>
          <a:lstStyle/>
          <a:p>
            <a:r>
              <a:rPr lang="it-IT" sz="4000" b="1" dirty="0" smtClean="0">
                <a:solidFill>
                  <a:srgbClr val="FF0000"/>
                </a:solidFill>
              </a:rPr>
              <a:t>Dati sensibili</a:t>
            </a:r>
          </a:p>
          <a:p>
            <a:pPr algn="just"/>
            <a:r>
              <a:rPr lang="it-IT" dirty="0" smtClean="0"/>
              <a:t>Sono </a:t>
            </a:r>
            <a:r>
              <a:rPr lang="it-IT" dirty="0"/>
              <a:t>quei dati personali che rivelano «l’origine etnica, le convinzioni religiose, filosofiche o di altro genere, le opinioni politiche, l’adesione a partiti, sindacati, associazioni o organizzazioni a carattere religioso, filosofico, politico o sindacale, nonché i dati personali idonei a rivelare lo stato di salute e la vita sessuale» (art. 4 </a:t>
            </a:r>
            <a:r>
              <a:rPr lang="it-IT" dirty="0" err="1"/>
              <a:t>lett</a:t>
            </a:r>
            <a:r>
              <a:rPr lang="it-IT" dirty="0"/>
              <a:t>. d) Parte I – Disposizioni generali, Decreto legislativo 30 giugno 2003, n. 196</a:t>
            </a:r>
            <a:r>
              <a:rPr lang="it-IT" dirty="0" smtClean="0"/>
              <a:t>)</a:t>
            </a:r>
            <a:endParaRPr lang="it-IT" dirty="0"/>
          </a:p>
        </p:txBody>
      </p:sp>
      <p:sp>
        <p:nvSpPr>
          <p:cNvPr id="3" name="CasellaDiTesto 2"/>
          <p:cNvSpPr txBox="1"/>
          <p:nvPr/>
        </p:nvSpPr>
        <p:spPr>
          <a:xfrm>
            <a:off x="802257" y="828136"/>
            <a:ext cx="10239554" cy="707886"/>
          </a:xfrm>
          <a:prstGeom prst="rect">
            <a:avLst/>
          </a:prstGeom>
          <a:solidFill>
            <a:schemeClr val="bg1"/>
          </a:solidFill>
        </p:spPr>
        <p:txBody>
          <a:bodyPr wrap="square" rtlCol="0">
            <a:spAutoFit/>
          </a:bodyPr>
          <a:lstStyle/>
          <a:p>
            <a:r>
              <a:rPr lang="it-IT" sz="4000" dirty="0" smtClean="0">
                <a:solidFill>
                  <a:srgbClr val="FF0000"/>
                </a:solidFill>
              </a:rPr>
              <a:t>Le informazioni relative all’identità digitale</a:t>
            </a:r>
            <a:endParaRPr lang="it-IT" sz="4000" dirty="0">
              <a:solidFill>
                <a:srgbClr val="FF0000"/>
              </a:solidFill>
            </a:endParaRPr>
          </a:p>
        </p:txBody>
      </p:sp>
    </p:spTree>
    <p:extLst>
      <p:ext uri="{BB962C8B-B14F-4D97-AF65-F5344CB8AC3E}">
        <p14:creationId xmlns:p14="http://schemas.microsoft.com/office/powerpoint/2010/main" val="39284031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25244" y="2487858"/>
            <a:ext cx="9115903" cy="1538883"/>
          </a:xfrm>
          <a:prstGeom prst="rect">
            <a:avLst/>
          </a:prstGeom>
          <a:solidFill>
            <a:schemeClr val="bg1"/>
          </a:solidFill>
        </p:spPr>
        <p:txBody>
          <a:bodyPr wrap="square" rtlCol="0">
            <a:spAutoFit/>
          </a:bodyPr>
          <a:lstStyle/>
          <a:p>
            <a:pPr lvl="0"/>
            <a:r>
              <a:rPr lang="it-IT" sz="4000" b="1" dirty="0">
                <a:solidFill>
                  <a:srgbClr val="FF0000"/>
                </a:solidFill>
              </a:rPr>
              <a:t>Dati giudiziari</a:t>
            </a:r>
            <a:r>
              <a:rPr lang="it-IT" sz="4000" dirty="0">
                <a:solidFill>
                  <a:srgbClr val="FF0000"/>
                </a:solidFill>
              </a:rPr>
              <a:t> </a:t>
            </a:r>
          </a:p>
          <a:p>
            <a:pPr lvl="0" algn="just"/>
            <a:r>
              <a:rPr lang="it-IT" dirty="0">
                <a:solidFill>
                  <a:prstClr val="black"/>
                </a:solidFill>
              </a:rPr>
              <a:t>Essi «attengono a provvedimenti giudiziari penali a carico della persona derivanti dal casellario giudiziale o dipendenti da procedimenti penali nei quali la persona risulti indagata o imputata» (cfr. art. 4, </a:t>
            </a:r>
            <a:r>
              <a:rPr lang="it-IT" dirty="0" err="1">
                <a:solidFill>
                  <a:prstClr val="black"/>
                </a:solidFill>
              </a:rPr>
              <a:t>lett</a:t>
            </a:r>
            <a:r>
              <a:rPr lang="it-IT" dirty="0">
                <a:solidFill>
                  <a:prstClr val="black"/>
                </a:solidFill>
              </a:rPr>
              <a:t>. e) Parte I – Disposizioni generali, Decreto legislativo 30 giugno 2003, n. 196</a:t>
            </a:r>
            <a:r>
              <a:rPr lang="it-IT" dirty="0" smtClean="0">
                <a:solidFill>
                  <a:prstClr val="black"/>
                </a:solidFill>
              </a:rPr>
              <a:t>)</a:t>
            </a:r>
            <a:endParaRPr lang="it-IT" dirty="0"/>
          </a:p>
        </p:txBody>
      </p:sp>
      <p:sp>
        <p:nvSpPr>
          <p:cNvPr id="3" name="CasellaDiTesto 2"/>
          <p:cNvSpPr txBox="1"/>
          <p:nvPr/>
        </p:nvSpPr>
        <p:spPr>
          <a:xfrm>
            <a:off x="802257" y="828136"/>
            <a:ext cx="10239554" cy="707886"/>
          </a:xfrm>
          <a:prstGeom prst="rect">
            <a:avLst/>
          </a:prstGeom>
          <a:solidFill>
            <a:schemeClr val="bg1"/>
          </a:solidFill>
        </p:spPr>
        <p:txBody>
          <a:bodyPr wrap="square" rtlCol="0">
            <a:spAutoFit/>
          </a:bodyPr>
          <a:lstStyle/>
          <a:p>
            <a:r>
              <a:rPr lang="it-IT" sz="4000" dirty="0" smtClean="0">
                <a:solidFill>
                  <a:srgbClr val="FF0000"/>
                </a:solidFill>
              </a:rPr>
              <a:t>Le informazioni relative all’identità digitale</a:t>
            </a:r>
            <a:endParaRPr lang="it-IT" sz="4000" dirty="0">
              <a:solidFill>
                <a:srgbClr val="FF0000"/>
              </a:solidFill>
            </a:endParaRPr>
          </a:p>
        </p:txBody>
      </p:sp>
    </p:spTree>
    <p:extLst>
      <p:ext uri="{BB962C8B-B14F-4D97-AF65-F5344CB8AC3E}">
        <p14:creationId xmlns:p14="http://schemas.microsoft.com/office/powerpoint/2010/main" val="26205669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1109</TotalTime>
  <Words>2115</Words>
  <Application>Microsoft Office PowerPoint</Application>
  <PresentationFormat>Widescreen</PresentationFormat>
  <Paragraphs>122</Paragraphs>
  <Slides>28</Slides>
  <Notes>0</Notes>
  <HiddenSlides>0</HiddenSlides>
  <MMClips>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28</vt:i4>
      </vt:variant>
    </vt:vector>
  </HeadingPairs>
  <TitlesOfParts>
    <vt:vector size="33" baseType="lpstr">
      <vt:lpstr>Arial</vt:lpstr>
      <vt:lpstr>Calibri</vt:lpstr>
      <vt:lpstr>Calibri Light</vt:lpstr>
      <vt:lpstr>Times New Roman</vt:lpstr>
      <vt:lpstr>Tema di Office</vt:lpstr>
      <vt:lpstr>Identità personale virtuale digitale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Giovanni Battista Rimentano</dc:creator>
  <cp:lastModifiedBy>giovanni rimentano</cp:lastModifiedBy>
  <cp:revision>62</cp:revision>
  <dcterms:created xsi:type="dcterms:W3CDTF">2019-05-24T21:23:40Z</dcterms:created>
  <dcterms:modified xsi:type="dcterms:W3CDTF">2019-06-06T17:36:06Z</dcterms:modified>
</cp:coreProperties>
</file>