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9659-D292-4AEC-A0C7-9718E4578BEC}" type="datetimeFigureOut">
              <a:rPr lang="it-IT" smtClean="0"/>
              <a:t>12/06/2019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A1FF-9F8D-4886-B42A-BE86AC6FDB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4346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9659-D292-4AEC-A0C7-9718E4578BEC}" type="datetimeFigureOut">
              <a:rPr lang="it-IT" smtClean="0"/>
              <a:t>12/06/2019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A1FF-9F8D-4886-B42A-BE86AC6FDB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537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9659-D292-4AEC-A0C7-9718E4578BEC}" type="datetimeFigureOut">
              <a:rPr lang="it-IT" smtClean="0"/>
              <a:t>12/06/2019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A1FF-9F8D-4886-B42A-BE86AC6FDB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59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9659-D292-4AEC-A0C7-9718E4578BEC}" type="datetimeFigureOut">
              <a:rPr lang="it-IT" smtClean="0"/>
              <a:t>12/06/2019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A1FF-9F8D-4886-B42A-BE86AC6FDB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553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9659-D292-4AEC-A0C7-9718E4578BEC}" type="datetimeFigureOut">
              <a:rPr lang="it-IT" smtClean="0"/>
              <a:t>12/06/2019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A1FF-9F8D-4886-B42A-BE86AC6FDB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2409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9659-D292-4AEC-A0C7-9718E4578BEC}" type="datetimeFigureOut">
              <a:rPr lang="it-IT" smtClean="0"/>
              <a:t>12/06/2019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A1FF-9F8D-4886-B42A-BE86AC6FDB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104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9659-D292-4AEC-A0C7-9718E4578BEC}" type="datetimeFigureOut">
              <a:rPr lang="it-IT" smtClean="0"/>
              <a:t>12/06/2019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A1FF-9F8D-4886-B42A-BE86AC6FDB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5118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9659-D292-4AEC-A0C7-9718E4578BEC}" type="datetimeFigureOut">
              <a:rPr lang="it-IT" smtClean="0"/>
              <a:t>12/06/2019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A1FF-9F8D-4886-B42A-BE86AC6FDB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5562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9659-D292-4AEC-A0C7-9718E4578BEC}" type="datetimeFigureOut">
              <a:rPr lang="it-IT" smtClean="0"/>
              <a:t>12/06/2019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A1FF-9F8D-4886-B42A-BE86AC6FDB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250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9659-D292-4AEC-A0C7-9718E4578BEC}" type="datetimeFigureOut">
              <a:rPr lang="it-IT" smtClean="0"/>
              <a:t>12/06/2019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A1FF-9F8D-4886-B42A-BE86AC6FDB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8397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9659-D292-4AEC-A0C7-9718E4578BEC}" type="datetimeFigureOut">
              <a:rPr lang="it-IT" smtClean="0"/>
              <a:t>12/06/2019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A1FF-9F8D-4886-B42A-BE86AC6FDB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270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F9659-D292-4AEC-A0C7-9718E4578BEC}" type="datetimeFigureOut">
              <a:rPr lang="it-IT" smtClean="0"/>
              <a:t>12/06/2019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3A1FF-9F8D-4886-B42A-BE86AC6FDB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079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Puntualizziamo un po’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Docente esperto: Giovanni Battista Rimentano</a:t>
            </a:r>
          </a:p>
          <a:p>
            <a:r>
              <a:rPr lang="it-IT" dirty="0" smtClean="0"/>
              <a:t>Tutor: prof. Vincenzo Lardo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611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61704" y="0"/>
            <a:ext cx="1123405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>
                <a:solidFill>
                  <a:srgbClr val="FF0000"/>
                </a:solidFill>
              </a:rPr>
              <a:t>L’identità non è una “cosa”, ma è un risultato emergente di continuo all’interno di processi</a:t>
            </a:r>
            <a:r>
              <a:rPr lang="it-IT" sz="2800" dirty="0"/>
              <a:t> in cui</a:t>
            </a:r>
            <a:r>
              <a:rPr lang="it-IT" sz="2800" dirty="0" smtClean="0"/>
              <a:t>:</a:t>
            </a:r>
          </a:p>
          <a:p>
            <a:pPr algn="just"/>
            <a:endParaRPr lang="it-IT" sz="28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3200" dirty="0"/>
              <a:t>Sperimentiamo chi siamo (l’identità personale) sempre </a:t>
            </a:r>
            <a:r>
              <a:rPr lang="it-IT" sz="3200" dirty="0">
                <a:solidFill>
                  <a:srgbClr val="FF0000"/>
                </a:solidFill>
              </a:rPr>
              <a:t>nel contesto della relazione e della comunicazione</a:t>
            </a:r>
            <a:r>
              <a:rPr lang="it-IT" sz="3200" dirty="0"/>
              <a:t> (comunità, azione</a:t>
            </a:r>
            <a:r>
              <a:rPr lang="it-IT" sz="3200" dirty="0" smtClean="0"/>
              <a:t>)</a:t>
            </a:r>
          </a:p>
          <a:p>
            <a:pPr lvl="0"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98817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61704" y="0"/>
            <a:ext cx="1123405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>
                <a:solidFill>
                  <a:srgbClr val="FF0000"/>
                </a:solidFill>
              </a:rPr>
              <a:t>L’identità non è una “cosa”, ma è un risultato emergente di continuo all’interno di processi</a:t>
            </a:r>
            <a:r>
              <a:rPr lang="it-IT" sz="2800" dirty="0"/>
              <a:t> in cui</a:t>
            </a:r>
            <a:r>
              <a:rPr lang="it-IT" sz="2800" dirty="0" smtClean="0"/>
              <a:t>:</a:t>
            </a:r>
          </a:p>
          <a:p>
            <a:pPr lvl="0" algn="just"/>
            <a:endParaRPr lang="it-IT" sz="28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3200" dirty="0"/>
              <a:t>Sperimentiamo l’identità non solo a livello cognitivo (concetti) o in immagine, ma </a:t>
            </a:r>
            <a:r>
              <a:rPr lang="it-IT" sz="3200" b="1" dirty="0">
                <a:solidFill>
                  <a:srgbClr val="FF0000"/>
                </a:solidFill>
              </a:rPr>
              <a:t>anche con l’intero corpo </a:t>
            </a:r>
            <a:r>
              <a:rPr lang="it-IT" sz="3200" dirty="0"/>
              <a:t>(e quindi coinvolge anche l’emozione</a:t>
            </a:r>
            <a:r>
              <a:rPr lang="it-IT" sz="3200" dirty="0" smtClean="0"/>
              <a:t>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02461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61704" y="0"/>
            <a:ext cx="112340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>
                <a:solidFill>
                  <a:srgbClr val="FF0000"/>
                </a:solidFill>
              </a:rPr>
              <a:t>L’identità non è una “cosa”, ma è un risultato emergente di continuo all’interno di processi</a:t>
            </a:r>
            <a:r>
              <a:rPr lang="it-IT" sz="2800" dirty="0"/>
              <a:t> in cui</a:t>
            </a:r>
            <a:r>
              <a:rPr lang="it-IT" sz="2800" dirty="0" smtClean="0"/>
              <a:t>:</a:t>
            </a:r>
          </a:p>
          <a:p>
            <a:pPr algn="just"/>
            <a:endParaRPr lang="it-IT" sz="28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3200" dirty="0" smtClean="0"/>
              <a:t>Nella </a:t>
            </a:r>
            <a:r>
              <a:rPr lang="it-IT" sz="3200" dirty="0"/>
              <a:t>percezione di noi stessi scopriamo </a:t>
            </a:r>
            <a:r>
              <a:rPr lang="it-IT" sz="3200" dirty="0">
                <a:solidFill>
                  <a:srgbClr val="FF0000"/>
                </a:solidFill>
              </a:rPr>
              <a:t>l’importanza della </a:t>
            </a:r>
            <a:r>
              <a:rPr lang="it-IT" sz="3200" dirty="0" err="1">
                <a:solidFill>
                  <a:srgbClr val="FF0000"/>
                </a:solidFill>
              </a:rPr>
              <a:t>psicogeografia</a:t>
            </a:r>
            <a:r>
              <a:rPr lang="it-IT" sz="3200" dirty="0">
                <a:solidFill>
                  <a:srgbClr val="FF0000"/>
                </a:solidFill>
              </a:rPr>
              <a:t> e della </a:t>
            </a:r>
            <a:r>
              <a:rPr lang="it-IT" sz="3200" dirty="0" smtClean="0">
                <a:solidFill>
                  <a:srgbClr val="FF0000"/>
                </a:solidFill>
              </a:rPr>
              <a:t>postura</a:t>
            </a:r>
          </a:p>
          <a:p>
            <a:pPr lvl="0"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56629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61704" y="0"/>
            <a:ext cx="112340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>
                <a:solidFill>
                  <a:srgbClr val="FF0000"/>
                </a:solidFill>
              </a:rPr>
              <a:t>L’identità non è una “cosa”, ma è un risultato emergente di continuo all’interno di processi</a:t>
            </a:r>
            <a:r>
              <a:rPr lang="it-IT" sz="2800" dirty="0"/>
              <a:t> in cui</a:t>
            </a:r>
            <a:r>
              <a:rPr lang="it-IT" sz="2800" dirty="0" smtClean="0"/>
              <a:t>:</a:t>
            </a:r>
          </a:p>
          <a:p>
            <a:pPr algn="just"/>
            <a:endParaRPr lang="it-IT" sz="28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3200" dirty="0" smtClean="0"/>
              <a:t>Prendiamo </a:t>
            </a:r>
            <a:r>
              <a:rPr lang="it-IT" sz="3200" dirty="0">
                <a:solidFill>
                  <a:srgbClr val="FF0000"/>
                </a:solidFill>
              </a:rPr>
              <a:t>consapevolezza di come il nostro esser-ci qui ora </a:t>
            </a:r>
            <a:r>
              <a:rPr lang="it-IT" sz="3200" dirty="0"/>
              <a:t>(</a:t>
            </a:r>
            <a:r>
              <a:rPr lang="it-IT" sz="3200" b="1" dirty="0">
                <a:solidFill>
                  <a:srgbClr val="FF0000"/>
                </a:solidFill>
              </a:rPr>
              <a:t>Io qui adesso</a:t>
            </a:r>
            <a:r>
              <a:rPr lang="it-IT" sz="3200" dirty="0"/>
              <a:t>) avviene all’interno di un </a:t>
            </a:r>
            <a:r>
              <a:rPr lang="it-IT" sz="3200" dirty="0">
                <a:solidFill>
                  <a:srgbClr val="FF0000"/>
                </a:solidFill>
              </a:rPr>
              <a:t>flusso mente-corpo in cui circola </a:t>
            </a:r>
            <a:r>
              <a:rPr lang="it-IT" sz="3200" dirty="0" smtClean="0">
                <a:solidFill>
                  <a:srgbClr val="FF0000"/>
                </a:solidFill>
              </a:rPr>
              <a:t>emozione-immaginazione-pensiero</a:t>
            </a:r>
            <a:endParaRPr lang="it-IT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43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1886" y="444137"/>
            <a:ext cx="1154756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FF0000"/>
                </a:solidFill>
              </a:rPr>
              <a:t>L’identità personale tra «virtuale» e «reale»</a:t>
            </a:r>
          </a:p>
          <a:p>
            <a:pPr algn="just"/>
            <a:endParaRPr lang="it-IT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2800" b="1" dirty="0" smtClean="0">
                <a:solidFill>
                  <a:srgbClr val="FF0000"/>
                </a:solidFill>
              </a:rPr>
              <a:t>L’identità </a:t>
            </a:r>
            <a:r>
              <a:rPr lang="it-IT" sz="2800" b="1" dirty="0">
                <a:solidFill>
                  <a:srgbClr val="FF0000"/>
                </a:solidFill>
              </a:rPr>
              <a:t>come processo </a:t>
            </a:r>
            <a:r>
              <a:rPr lang="it-IT" sz="2800" b="1" dirty="0" smtClean="0">
                <a:solidFill>
                  <a:srgbClr val="FF0000"/>
                </a:solidFill>
              </a:rPr>
              <a:t>implica </a:t>
            </a:r>
            <a:r>
              <a:rPr lang="it-IT" sz="2800" b="1" dirty="0">
                <a:solidFill>
                  <a:srgbClr val="FF0000"/>
                </a:solidFill>
              </a:rPr>
              <a:t>sempre anche </a:t>
            </a:r>
            <a:r>
              <a:rPr lang="it-IT" sz="2800" b="1" dirty="0" smtClean="0">
                <a:solidFill>
                  <a:srgbClr val="FF0000"/>
                </a:solidFill>
              </a:rPr>
              <a:t>un aspetto </a:t>
            </a:r>
            <a:r>
              <a:rPr lang="it-IT" sz="2800" b="1" dirty="0">
                <a:solidFill>
                  <a:srgbClr val="FF0000"/>
                </a:solidFill>
              </a:rPr>
              <a:t>virtuale, ossia un insieme di potenzialità</a:t>
            </a:r>
            <a:r>
              <a:rPr lang="it-IT" sz="2800" dirty="0"/>
              <a:t>. </a:t>
            </a:r>
          </a:p>
          <a:p>
            <a:pPr algn="just"/>
            <a:r>
              <a:rPr lang="it-IT" sz="2800" dirty="0" smtClean="0"/>
              <a:t>Oggi la </a:t>
            </a:r>
            <a:r>
              <a:rPr lang="it-IT" sz="2800" dirty="0"/>
              <a:t>questione </a:t>
            </a:r>
            <a:r>
              <a:rPr lang="it-IT" sz="2800" dirty="0" smtClean="0"/>
              <a:t>è </a:t>
            </a:r>
            <a:r>
              <a:rPr lang="it-IT" sz="2800" dirty="0"/>
              <a:t>che la parola “virtuale” tende ad identificarsi solo con il “digitale” (per cui si parla di “identità virtuale” come sinonimo di “identità digitale”). </a:t>
            </a:r>
          </a:p>
          <a:p>
            <a:pPr algn="just"/>
            <a:r>
              <a:rPr lang="it-IT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4138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1886" y="444137"/>
            <a:ext cx="1154756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FF0000"/>
                </a:solidFill>
              </a:rPr>
              <a:t>L’identità personale tra «virtuale» e «reale»</a:t>
            </a:r>
          </a:p>
          <a:p>
            <a:pPr algn="just"/>
            <a:endParaRPr lang="it-IT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2800" dirty="0" smtClean="0"/>
              <a:t>Ma </a:t>
            </a:r>
            <a:r>
              <a:rPr lang="it-IT" sz="2800" dirty="0"/>
              <a:t>occorre </a:t>
            </a:r>
            <a:r>
              <a:rPr lang="it-IT" sz="2800" dirty="0" smtClean="0"/>
              <a:t>fare una distinzione tra: </a:t>
            </a:r>
            <a:r>
              <a:rPr lang="it-IT" sz="2800" b="1" dirty="0" smtClean="0">
                <a:solidFill>
                  <a:srgbClr val="FF0000"/>
                </a:solidFill>
              </a:rPr>
              <a:t>identità </a:t>
            </a:r>
            <a:r>
              <a:rPr lang="it-IT" sz="2800" b="1" dirty="0">
                <a:solidFill>
                  <a:srgbClr val="FF0000"/>
                </a:solidFill>
              </a:rPr>
              <a:t>personale virtuale/identità digitale </a:t>
            </a:r>
            <a:r>
              <a:rPr lang="it-IT" sz="2800" b="1" dirty="0" smtClean="0">
                <a:solidFill>
                  <a:srgbClr val="FF0000"/>
                </a:solidFill>
              </a:rPr>
              <a:t>virtuale</a:t>
            </a:r>
            <a:r>
              <a:rPr lang="it-IT" sz="2800" dirty="0"/>
              <a:t> </a:t>
            </a:r>
            <a:r>
              <a:rPr lang="it-IT" sz="2800" dirty="0" smtClean="0"/>
              <a:t>e riflettere sulle opportunità di arricchimento e di impoverimento che ciò comporta nei nostri modi di essere</a:t>
            </a:r>
            <a:endParaRPr lang="it-IT" sz="2800" dirty="0"/>
          </a:p>
          <a:p>
            <a:pPr algn="just"/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18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1886" y="444137"/>
            <a:ext cx="115475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FF0000"/>
                </a:solidFill>
              </a:rPr>
              <a:t>L’identità personale tra «virtuale» e «reale»</a:t>
            </a:r>
          </a:p>
          <a:p>
            <a:pPr algn="just"/>
            <a:endParaRPr lang="it-IT" sz="2400" b="1" dirty="0" smtClean="0">
              <a:solidFill>
                <a:srgbClr val="FF0000"/>
              </a:solidFill>
            </a:endParaRPr>
          </a:p>
          <a:p>
            <a:pPr algn="just"/>
            <a:endParaRPr lang="it-IT" sz="2400" dirty="0" smtClean="0"/>
          </a:p>
          <a:p>
            <a:pPr algn="just"/>
            <a:r>
              <a:rPr lang="it-IT" sz="2800" dirty="0" smtClean="0"/>
              <a:t>Infatti </a:t>
            </a:r>
            <a:r>
              <a:rPr lang="it-IT" sz="2800" b="1" dirty="0" smtClean="0">
                <a:solidFill>
                  <a:srgbClr val="FF0000"/>
                </a:solidFill>
              </a:rPr>
              <a:t>l'identità </a:t>
            </a:r>
            <a:r>
              <a:rPr lang="it-IT" sz="2800" b="1" dirty="0">
                <a:solidFill>
                  <a:srgbClr val="FF0000"/>
                </a:solidFill>
              </a:rPr>
              <a:t>personale </a:t>
            </a:r>
            <a:r>
              <a:rPr lang="it-IT" sz="2800" b="1" dirty="0" smtClean="0">
                <a:solidFill>
                  <a:srgbClr val="FF0000"/>
                </a:solidFill>
              </a:rPr>
              <a:t>presenta </a:t>
            </a:r>
            <a:r>
              <a:rPr lang="it-IT" sz="2800" b="1" dirty="0">
                <a:solidFill>
                  <a:srgbClr val="FF0000"/>
                </a:solidFill>
              </a:rPr>
              <a:t>sempre di per sé un aspetto anche virtuale</a:t>
            </a:r>
            <a:r>
              <a:rPr lang="it-IT" sz="2800" dirty="0"/>
              <a:t>, </a:t>
            </a:r>
            <a:r>
              <a:rPr lang="it-IT" sz="2800" dirty="0" smtClean="0"/>
              <a:t>non c’è solo </a:t>
            </a:r>
            <a:r>
              <a:rPr lang="it-IT" sz="2800" dirty="0"/>
              <a:t>il virtuale digitalizzato in voga oggi sul web (analogo discorso andrebbe fatto anche per lo “spazio virtuale” e la virtualità impoverita del cyberspazio</a:t>
            </a:r>
            <a:r>
              <a:rPr lang="it-IT" sz="2800" dirty="0" smtClean="0"/>
              <a:t>)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3131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1886" y="444137"/>
            <a:ext cx="1154756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FF0000"/>
                </a:solidFill>
              </a:rPr>
              <a:t>L’identità personale tra «virtuale» e «reale»</a:t>
            </a:r>
          </a:p>
          <a:p>
            <a:pPr algn="just"/>
            <a:endParaRPr lang="it-IT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2800" dirty="0" smtClean="0"/>
              <a:t>L’identità </a:t>
            </a:r>
            <a:r>
              <a:rPr lang="it-IT" sz="2800" dirty="0"/>
              <a:t>virtuale del digitale indica </a:t>
            </a:r>
            <a:r>
              <a:rPr lang="it-IT" sz="2800" dirty="0" smtClean="0"/>
              <a:t>una </a:t>
            </a:r>
            <a:r>
              <a:rPr lang="it-IT" sz="2800" dirty="0" smtClean="0">
                <a:solidFill>
                  <a:srgbClr val="FF0000"/>
                </a:solidFill>
              </a:rPr>
              <a:t>teoria e </a:t>
            </a:r>
            <a:r>
              <a:rPr lang="it-IT" sz="2800" dirty="0">
                <a:solidFill>
                  <a:srgbClr val="FF0000"/>
                </a:solidFill>
              </a:rPr>
              <a:t>una pratica dell'identità </a:t>
            </a:r>
            <a:r>
              <a:rPr lang="it-IT" sz="2800" dirty="0" smtClean="0">
                <a:solidFill>
                  <a:srgbClr val="FF0000"/>
                </a:solidFill>
              </a:rPr>
              <a:t>che tratta le </a:t>
            </a:r>
            <a:r>
              <a:rPr lang="it-IT" sz="2800" dirty="0">
                <a:solidFill>
                  <a:srgbClr val="FF0000"/>
                </a:solidFill>
              </a:rPr>
              <a:t>informazioni </a:t>
            </a:r>
            <a:r>
              <a:rPr lang="it-IT" sz="2800" dirty="0"/>
              <a:t>che la </a:t>
            </a:r>
            <a:r>
              <a:rPr lang="it-IT" sz="2800" dirty="0" smtClean="0"/>
              <a:t>codificano solo sulla </a:t>
            </a:r>
            <a:r>
              <a:rPr lang="it-IT" sz="2800" dirty="0"/>
              <a:t>base del sistema binario dello </a:t>
            </a:r>
            <a:r>
              <a:rPr lang="it-IT" sz="2800" dirty="0">
                <a:solidFill>
                  <a:srgbClr val="FF0000"/>
                </a:solidFill>
              </a:rPr>
              <a:t>0 o 1 </a:t>
            </a:r>
            <a:r>
              <a:rPr lang="it-IT" sz="2800" dirty="0"/>
              <a:t>(che è anche quella dell’ </a:t>
            </a:r>
            <a:r>
              <a:rPr lang="it-IT" sz="2800" dirty="0">
                <a:solidFill>
                  <a:srgbClr val="FF0000"/>
                </a:solidFill>
              </a:rPr>
              <a:t>I </a:t>
            </a:r>
            <a:r>
              <a:rPr lang="it-IT" sz="2800" dirty="0" err="1">
                <a:solidFill>
                  <a:srgbClr val="FF0000"/>
                </a:solidFill>
              </a:rPr>
              <a:t>like</a:t>
            </a:r>
            <a:r>
              <a:rPr lang="it-IT" sz="2800" dirty="0">
                <a:solidFill>
                  <a:srgbClr val="FF0000"/>
                </a:solidFill>
              </a:rPr>
              <a:t>/I </a:t>
            </a:r>
            <a:r>
              <a:rPr lang="it-IT" sz="2800" dirty="0" err="1">
                <a:solidFill>
                  <a:srgbClr val="FF0000"/>
                </a:solidFill>
              </a:rPr>
              <a:t>dislike</a:t>
            </a:r>
            <a:r>
              <a:rPr lang="it-IT" sz="2800" dirty="0" smtClean="0"/>
              <a:t>).</a:t>
            </a:r>
            <a:r>
              <a:rPr lang="it-IT" dirty="0"/>
              <a:t> </a:t>
            </a:r>
            <a:r>
              <a:rPr lang="it-IT" sz="2800" dirty="0"/>
              <a:t>E questo, sinceramente, più che un arricchimento rappresenta una perdita di informazioni delle più ricche possibilità (virtualità) di cui siamo capaci</a:t>
            </a:r>
            <a:r>
              <a:rPr lang="it-IT" sz="2800" dirty="0" smtClean="0"/>
              <a:t>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009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407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Puntualizziamo un po’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Puntualizziamo un po’</dc:title>
  <dc:creator>Giovanni Battista Rimentano</dc:creator>
  <cp:lastModifiedBy>giovanni rimentano</cp:lastModifiedBy>
  <cp:revision>5</cp:revision>
  <dcterms:created xsi:type="dcterms:W3CDTF">2019-06-06T22:16:04Z</dcterms:created>
  <dcterms:modified xsi:type="dcterms:W3CDTF">2019-06-12T17:12:51Z</dcterms:modified>
</cp:coreProperties>
</file>